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4"/>
  </p:sldMasterIdLst>
  <p:notesMasterIdLst>
    <p:notesMasterId r:id="rId50"/>
  </p:notesMasterIdLst>
  <p:handoutMasterIdLst>
    <p:handoutMasterId r:id="rId51"/>
  </p:handoutMasterIdLst>
  <p:sldIdLst>
    <p:sldId id="256" r:id="rId5"/>
    <p:sldId id="257" r:id="rId6"/>
    <p:sldId id="280" r:id="rId7"/>
    <p:sldId id="273" r:id="rId8"/>
    <p:sldId id="334" r:id="rId9"/>
    <p:sldId id="335" r:id="rId10"/>
    <p:sldId id="337" r:id="rId11"/>
    <p:sldId id="338" r:id="rId12"/>
    <p:sldId id="274" r:id="rId13"/>
    <p:sldId id="320" r:id="rId14"/>
    <p:sldId id="321" r:id="rId15"/>
    <p:sldId id="322" r:id="rId16"/>
    <p:sldId id="286" r:id="rId17"/>
    <p:sldId id="339" r:id="rId18"/>
    <p:sldId id="362" r:id="rId19"/>
    <p:sldId id="278" r:id="rId20"/>
    <p:sldId id="340" r:id="rId21"/>
    <p:sldId id="341" r:id="rId22"/>
    <p:sldId id="342" r:id="rId23"/>
    <p:sldId id="317" r:id="rId24"/>
    <p:sldId id="293" r:id="rId25"/>
    <p:sldId id="343" r:id="rId26"/>
    <p:sldId id="344" r:id="rId27"/>
    <p:sldId id="345" r:id="rId28"/>
    <p:sldId id="346" r:id="rId29"/>
    <p:sldId id="347" r:id="rId30"/>
    <p:sldId id="331" r:id="rId31"/>
    <p:sldId id="332" r:id="rId32"/>
    <p:sldId id="333" r:id="rId33"/>
    <p:sldId id="294" r:id="rId34"/>
    <p:sldId id="295" r:id="rId35"/>
    <p:sldId id="315" r:id="rId36"/>
    <p:sldId id="363" r:id="rId37"/>
    <p:sldId id="356" r:id="rId38"/>
    <p:sldId id="357" r:id="rId39"/>
    <p:sldId id="358" r:id="rId40"/>
    <p:sldId id="359" r:id="rId41"/>
    <p:sldId id="360" r:id="rId42"/>
    <p:sldId id="365" r:id="rId43"/>
    <p:sldId id="364" r:id="rId44"/>
    <p:sldId id="354" r:id="rId45"/>
    <p:sldId id="353" r:id="rId46"/>
    <p:sldId id="355" r:id="rId47"/>
    <p:sldId id="300" r:id="rId48"/>
    <p:sldId id="35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73"/>
            <p14:sldId id="334"/>
            <p14:sldId id="335"/>
            <p14:sldId id="337"/>
            <p14:sldId id="338"/>
            <p14:sldId id="274"/>
            <p14:sldId id="320"/>
            <p14:sldId id="321"/>
            <p14:sldId id="322"/>
            <p14:sldId id="286"/>
            <p14:sldId id="339"/>
            <p14:sldId id="362"/>
            <p14:sldId id="278"/>
            <p14:sldId id="340"/>
            <p14:sldId id="341"/>
            <p14:sldId id="342"/>
            <p14:sldId id="317"/>
            <p14:sldId id="293"/>
            <p14:sldId id="343"/>
            <p14:sldId id="344"/>
            <p14:sldId id="345"/>
            <p14:sldId id="346"/>
            <p14:sldId id="347"/>
            <p14:sldId id="331"/>
            <p14:sldId id="332"/>
            <p14:sldId id="333"/>
            <p14:sldId id="294"/>
            <p14:sldId id="295"/>
            <p14:sldId id="315"/>
            <p14:sldId id="363"/>
            <p14:sldId id="356"/>
            <p14:sldId id="357"/>
            <p14:sldId id="358"/>
            <p14:sldId id="359"/>
            <p14:sldId id="360"/>
            <p14:sldId id="365"/>
            <p14:sldId id="364"/>
            <p14:sldId id="354"/>
            <p14:sldId id="353"/>
            <p14:sldId id="355"/>
            <p14:sldId id="300"/>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32" autoAdjust="0"/>
    <p:restoredTop sz="93447" autoAdjust="0"/>
  </p:normalViewPr>
  <p:slideViewPr>
    <p:cSldViewPr snapToGrid="0">
      <p:cViewPr varScale="1">
        <p:scale>
          <a:sx n="85" d="100"/>
          <a:sy n="85" d="100"/>
        </p:scale>
        <p:origin x="326" y="53"/>
      </p:cViewPr>
      <p:guideLst/>
    </p:cSldViewPr>
  </p:slideViewPr>
  <p:notesTextViewPr>
    <p:cViewPr>
      <p:scale>
        <a:sx n="1" d="1"/>
        <a:sy n="1" d="1"/>
      </p:scale>
      <p:origin x="0" y="0"/>
    </p:cViewPr>
  </p:notesTextViewPr>
  <p:sorterViewPr>
    <p:cViewPr>
      <p:scale>
        <a:sx n="100" d="100"/>
        <a:sy n="100" d="100"/>
      </p:scale>
      <p:origin x="0" y="-2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3" loCatId="list" qsTypeId="urn:microsoft.com/office/officeart/2005/8/quickstyle/simple1" qsCatId="simple" csTypeId="urn:microsoft.com/office/officeart/2005/8/colors/accent5_5" csCatId="accent5" phldr="1"/>
      <dgm:spPr/>
      <dgm:t>
        <a:bodyPr/>
        <a:lstStyle/>
        <a:p>
          <a:endParaRPr lang="en-US"/>
        </a:p>
      </dgm:t>
    </dgm:pt>
    <dgm:pt modelId="{73D947E0-108F-4D20-A71E-3CF329F97212}">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mj-lt"/>
              <a:ea typeface="+mj-ea"/>
              <a:cs typeface="+mj-cs"/>
            </a:rPr>
            <a:t>REGISTRATION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register into CURA through this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LOGIN PAGE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log into CURA through this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HOME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surf through CURA features through this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plan his schedule using this and work accordingly</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APPOINTMENTS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SCHEDULING</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8FE81FEC-2664-411F-AEB3-065F29F52751}">
      <dgm:prSet>
        <dgm:style>
          <a:lnRef idx="2">
            <a:schemeClr val="dk1">
              <a:shade val="50000"/>
            </a:schemeClr>
          </a:lnRef>
          <a:fillRef idx="1">
            <a:schemeClr val="dk1"/>
          </a:fillRef>
          <a:effectRef idx="0">
            <a:schemeClr val="dk1"/>
          </a:effectRef>
          <a:fontRef idx="minor">
            <a:schemeClr val="lt1"/>
          </a:fontRef>
        </dgm:style>
      </dgm:prSet>
      <dgm:spPr/>
      <dgm:t>
        <a:bodyPr lIns="182880" tIns="182880" rIns="182880" bIns="182880"/>
        <a:lstStyle/>
        <a:p>
          <a:r>
            <a:rPr lang="en-US" kern="1200" spc="50" baseline="0" dirty="0">
              <a:latin typeface="Tenorite"/>
              <a:ea typeface="+mn-ea"/>
              <a:cs typeface="+mn-cs"/>
            </a:rPr>
            <a:t>User can schedule his appointment with doctor through this </a:t>
          </a:r>
        </a:p>
      </dgm:t>
    </dgm:pt>
    <dgm:pt modelId="{80230EB7-7230-4881-A631-309C07417378}" type="sibTrans" cxnId="{711E093C-AD42-45A4-8D40-A2D39702062E}">
      <dgm:prSet/>
      <dgm:spPr/>
      <dgm:t>
        <a:bodyPr/>
        <a:lstStyle/>
        <a:p>
          <a:endParaRPr lang="en-US">
            <a:latin typeface="+mn-lt"/>
          </a:endParaRPr>
        </a:p>
      </dgm:t>
    </dgm:pt>
    <dgm:pt modelId="{BCBC007E-0269-421B-9C41-DE26D5C3A822}" type="parTrans" cxnId="{711E093C-AD42-45A4-8D40-A2D39702062E}">
      <dgm:prSet/>
      <dgm:spPr/>
      <dgm:t>
        <a:bodyPr/>
        <a:lstStyle/>
        <a:p>
          <a:endParaRPr lang="en-US">
            <a:latin typeface="+mn-lt"/>
          </a:endParaRPr>
        </a:p>
      </dgm:t>
    </dgm:pt>
    <dgm:pt modelId="{C6382914-AF7E-4FD3-B307-FF10A9CF1357}" type="pres">
      <dgm:prSet presAssocID="{0DD8915E-DC14-41D6-9BB5-F49E1C265163}" presName="linearFlow" presStyleCnt="0">
        <dgm:presLayoutVars>
          <dgm:dir/>
          <dgm:resizeHandles val="exact"/>
        </dgm:presLayoutVars>
      </dgm:prSet>
      <dgm:spPr/>
    </dgm:pt>
    <dgm:pt modelId="{78A686B6-A392-4681-8A02-6B27EF729AEB}" type="pres">
      <dgm:prSet presAssocID="{73D947E0-108F-4D20-A71E-3CF329F97212}" presName="composite" presStyleCnt="0"/>
      <dgm:spPr/>
    </dgm:pt>
    <dgm:pt modelId="{A1837892-9385-4299-B240-777ABFB3EDB0}" type="pres">
      <dgm:prSet presAssocID="{73D947E0-108F-4D20-A71E-3CF329F97212}"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CB86773-EDF5-4EB6-8155-CD8DDBA40130}" type="pres">
      <dgm:prSet presAssocID="{73D947E0-108F-4D20-A71E-3CF329F97212}" presName="txShp" presStyleLbl="node1" presStyleIdx="0" presStyleCnt="5" custLinFactNeighborY="-6">
        <dgm:presLayoutVars>
          <dgm:bulletEnabled val="1"/>
        </dgm:presLayoutVars>
      </dgm:prSet>
      <dgm:spPr/>
    </dgm:pt>
    <dgm:pt modelId="{91942B98-F08E-41AF-A90B-B2AD2D170A93}" type="pres">
      <dgm:prSet presAssocID="{AE813459-65AB-4FA9-B717-330DDA6DFA4E}" presName="spacing" presStyleCnt="0"/>
      <dgm:spPr/>
    </dgm:pt>
    <dgm:pt modelId="{876CFC20-448A-4B32-862F-3B0DA65C4442}" type="pres">
      <dgm:prSet presAssocID="{B1AFA1AF-0FF8-45B3-A6D0-0E255A2F637D}" presName="composite" presStyleCnt="0"/>
      <dgm:spPr/>
    </dgm:pt>
    <dgm:pt modelId="{CD81CAD9-5687-47F7-8003-90D0B3A1E2C4}" type="pres">
      <dgm:prSet presAssocID="{B1AFA1AF-0FF8-45B3-A6D0-0E255A2F637D}" presName="imgShp"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g outline"/>
        </a:ext>
      </dgm:extLst>
    </dgm:pt>
    <dgm:pt modelId="{51444353-F986-4986-A117-0405638E3E41}" type="pres">
      <dgm:prSet presAssocID="{B1AFA1AF-0FF8-45B3-A6D0-0E255A2F637D}" presName="txShp" presStyleLbl="node1" presStyleIdx="1" presStyleCnt="5">
        <dgm:presLayoutVars>
          <dgm:bulletEnabled val="1"/>
        </dgm:presLayoutVars>
      </dgm:prSet>
      <dgm:spPr/>
    </dgm:pt>
    <dgm:pt modelId="{531E5BFA-41E6-4EC1-A3BA-0406D36996A1}" type="pres">
      <dgm:prSet presAssocID="{88649F7A-400B-4056-965D-C9AC0B3AD942}" presName="spacing" presStyleCnt="0"/>
      <dgm:spPr/>
    </dgm:pt>
    <dgm:pt modelId="{D027C0F9-15C5-4F68-9410-93D92E2A0736}" type="pres">
      <dgm:prSet presAssocID="{E9682B4F-0217-4B50-923E-C104AA24290F}" presName="composite" presStyleCnt="0"/>
      <dgm:spPr/>
    </dgm:pt>
    <dgm:pt modelId="{7018F910-1C52-4240-AB80-F545F59AC26B}" type="pres">
      <dgm:prSet presAssocID="{E9682B4F-0217-4B50-923E-C104AA24290F}" presName="imgShp" presStyleLbl="fgImgPlace1" presStyleIdx="2" presStyleCnt="5" custLinFactY="34168" custLinFactNeighborX="-651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FEFDCEB-9B7F-43DB-B49B-24A112B01351}" type="pres">
      <dgm:prSet presAssocID="{E9682B4F-0217-4B50-923E-C104AA24290F}" presName="txShp" presStyleLbl="node1" presStyleIdx="2" presStyleCnt="5">
        <dgm:presLayoutVars>
          <dgm:bulletEnabled val="1"/>
        </dgm:presLayoutVars>
      </dgm:prSet>
      <dgm:spPr/>
    </dgm:pt>
    <dgm:pt modelId="{F3F9C38B-C1E0-495F-8AE3-AFB921AE3171}" type="pres">
      <dgm:prSet presAssocID="{B8632E42-D7EB-4C31-877E-6F1B2801851A}" presName="spacing" presStyleCnt="0"/>
      <dgm:spPr/>
    </dgm:pt>
    <dgm:pt modelId="{88333D85-5781-4F8F-979A-0B7C0E723424}" type="pres">
      <dgm:prSet presAssocID="{4F85505A-81B6-4FDA-A144-900B71DAD946}" presName="composite" presStyleCnt="0"/>
      <dgm:spPr/>
    </dgm:pt>
    <dgm:pt modelId="{AE562B1D-1E11-46B0-ABF8-88A0A668D6C1}" type="pres">
      <dgm:prSet presAssocID="{4F85505A-81B6-4FDA-A144-900B71DAD946}" presName="imgShp" presStyleLbl="fgImgPlace1" presStyleIdx="3" presStyleCnt="5" custLinFactY="-29851" custLinFactNeighborX="-521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3D34AE2E-A767-460C-98E0-04FBDDDFB649}" type="pres">
      <dgm:prSet presAssocID="{4F85505A-81B6-4FDA-A144-900B71DAD946}" presName="txShp" presStyleLbl="node1" presStyleIdx="3" presStyleCnt="5">
        <dgm:presLayoutVars>
          <dgm:bulletEnabled val="1"/>
        </dgm:presLayoutVars>
      </dgm:prSet>
      <dgm:spPr/>
    </dgm:pt>
    <dgm:pt modelId="{6DBA9053-9D81-4992-96FE-BB3DBC5027EF}" type="pres">
      <dgm:prSet presAssocID="{68F74A88-49DC-44B1-BC0D-220A7B97601C}" presName="spacing" presStyleCnt="0"/>
      <dgm:spPr/>
    </dgm:pt>
    <dgm:pt modelId="{9F51AF73-C3C3-42D7-A1BC-E959199295DC}" type="pres">
      <dgm:prSet presAssocID="{A2322D3A-7AC2-4C5C-9D7E-EAB2313D47D4}" presName="composite" presStyleCnt="0"/>
      <dgm:spPr/>
    </dgm:pt>
    <dgm:pt modelId="{32A2BCE4-4B61-424A-A341-6CD93AB0E5BF}" type="pres">
      <dgm:prSet presAssocID="{A2322D3A-7AC2-4C5C-9D7E-EAB2313D47D4}"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060A6ACC-D8B9-4FAB-B2EA-B391DE0279C3}" type="pres">
      <dgm:prSet presAssocID="{A2322D3A-7AC2-4C5C-9D7E-EAB2313D47D4}" presName="txShp"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74E3980E-1D64-4908-93E8-71D7ACA0B66A}" type="presOf" srcId="{B1AFA1AF-0FF8-45B3-A6D0-0E255A2F637D}" destId="{51444353-F986-4986-A117-0405638E3E41}" srcOrd="0" destOrd="0" presId="urn:microsoft.com/office/officeart/2005/8/layout/vList3"/>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B812FD3E-1492-426F-AC59-BC32AB856892}" type="presOf" srcId="{A2322D3A-7AC2-4C5C-9D7E-EAB2313D47D4}" destId="{060A6ACC-D8B9-4FAB-B2EA-B391DE0279C3}" srcOrd="0" destOrd="0" presId="urn:microsoft.com/office/officeart/2005/8/layout/vList3"/>
    <dgm:cxn modelId="{39626B5C-62EC-4A20-BC3D-6AB16CEBE455}" type="presOf" srcId="{50418D2B-9486-42DE-AFDD-1D31420040FF}" destId="{51444353-F986-4986-A117-0405638E3E41}" srcOrd="0" destOrd="1" presId="urn:microsoft.com/office/officeart/2005/8/layout/vList3"/>
    <dgm:cxn modelId="{0260FD45-FAA1-4FD7-9977-922457BC7B3D}" type="presOf" srcId="{0EC0C300-11E4-45CF-8418-973585107209}" destId="{CFEFDCEB-9B7F-43DB-B49B-24A112B01351}" srcOrd="0" destOrd="1" presId="urn:microsoft.com/office/officeart/2005/8/layout/vList3"/>
    <dgm:cxn modelId="{F942F56C-9025-4AA1-9B36-C5AE0A93B0F5}" srcId="{4F85505A-81B6-4FDA-A144-900B71DAD946}" destId="{FEB4A941-E9FA-4A86-A673-85FF34B35F20}" srcOrd="0" destOrd="0" parTransId="{39522508-BC4E-4DD5-A744-AFEFFE36DB74}" sibTransId="{97624CC8-6315-4683-B26C-C30D552DA5A6}"/>
    <dgm:cxn modelId="{3D03FD4C-9C0A-414B-8AF0-8C77808AA3A7}" type="presOf" srcId="{FEB4A941-E9FA-4A86-A673-85FF34B35F20}" destId="{3D34AE2E-A767-460C-98E0-04FBDDDFB649}" srcOrd="0" destOrd="1" presId="urn:microsoft.com/office/officeart/2005/8/layout/vList3"/>
    <dgm:cxn modelId="{ACD2BA4D-35B6-4F1F-AB6E-582BF8DECD16}" type="presOf" srcId="{73D947E0-108F-4D20-A71E-3CF329F97212}" destId="{FCB86773-EDF5-4EB6-8155-CD8DDBA40130}" srcOrd="0" destOrd="0" presId="urn:microsoft.com/office/officeart/2005/8/layout/vList3"/>
    <dgm:cxn modelId="{51563A4F-C0EB-47D6-B5BC-47A4E599AD4B}" srcId="{E9682B4F-0217-4B50-923E-C104AA24290F}" destId="{0EC0C300-11E4-45CF-8418-973585107209}" srcOrd="0" destOrd="0" parTransId="{1E4DD98E-100E-46B7-B24A-408BBF69E9FA}" sibTransId="{90FAB5D1-62B3-4FF6-A07D-EE607F529C32}"/>
    <dgm:cxn modelId="{836BEB53-F637-42AD-A905-80B56C3FFA55}" type="presOf" srcId="{30A490C8-22B4-4D68-875C-0F0DE2FF864D}" destId="{FCB86773-EDF5-4EB6-8155-CD8DDBA40130}" srcOrd="0" destOrd="1" presId="urn:microsoft.com/office/officeart/2005/8/layout/vList3"/>
    <dgm:cxn modelId="{2D633B56-E147-4EFC-B9EE-6C0413F329B0}" srcId="{0DD8915E-DC14-41D6-9BB5-F49E1C265163}" destId="{4F85505A-81B6-4FDA-A144-900B71DAD946}" srcOrd="3" destOrd="0" parTransId="{D9A96E25-7BBE-4DDD-8DDE-B4970D4340A8}" sibTransId="{68F74A88-49DC-44B1-BC0D-220A7B97601C}"/>
    <dgm:cxn modelId="{0CD60384-75B9-4148-A630-D527688DEAF2}" type="presOf" srcId="{4F85505A-81B6-4FDA-A144-900B71DAD946}" destId="{3D34AE2E-A767-460C-98E0-04FBDDDFB649}" srcOrd="0" destOrd="0" presId="urn:microsoft.com/office/officeart/2005/8/layout/vList3"/>
    <dgm:cxn modelId="{778CB0A9-9999-4B54-8215-B2DD3F9C36D5}" type="presOf" srcId="{E9682B4F-0217-4B50-923E-C104AA24290F}" destId="{CFEFDCEB-9B7F-43DB-B49B-24A112B01351}" srcOrd="0" destOrd="0" presId="urn:microsoft.com/office/officeart/2005/8/layout/vList3"/>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95768F8-6792-4C69-B726-0E280393ABD8}" type="presOf" srcId="{0DD8915E-DC14-41D6-9BB5-F49E1C265163}" destId="{C6382914-AF7E-4FD3-B307-FF10A9CF1357}" srcOrd="0" destOrd="0" presId="urn:microsoft.com/office/officeart/2005/8/layout/vList3"/>
    <dgm:cxn modelId="{2AF561F9-5613-4020-BD11-A0D9F57E1051}" type="presOf" srcId="{8FE81FEC-2664-411F-AEB3-065F29F52751}" destId="{060A6ACC-D8B9-4FAB-B2EA-B391DE0279C3}" srcOrd="0" destOrd="1" presId="urn:microsoft.com/office/officeart/2005/8/layout/vList3"/>
    <dgm:cxn modelId="{8CCC1807-269E-434E-B1B4-32B4B1B1FB65}" type="presParOf" srcId="{C6382914-AF7E-4FD3-B307-FF10A9CF1357}" destId="{78A686B6-A392-4681-8A02-6B27EF729AEB}" srcOrd="0" destOrd="0" presId="urn:microsoft.com/office/officeart/2005/8/layout/vList3"/>
    <dgm:cxn modelId="{07758807-428D-4A6D-A299-6BE6BABA99A5}" type="presParOf" srcId="{78A686B6-A392-4681-8A02-6B27EF729AEB}" destId="{A1837892-9385-4299-B240-777ABFB3EDB0}" srcOrd="0" destOrd="0" presId="urn:microsoft.com/office/officeart/2005/8/layout/vList3"/>
    <dgm:cxn modelId="{1C7B7F98-A2B4-486D-9D4B-2289CAE27A3B}" type="presParOf" srcId="{78A686B6-A392-4681-8A02-6B27EF729AEB}" destId="{FCB86773-EDF5-4EB6-8155-CD8DDBA40130}" srcOrd="1" destOrd="0" presId="urn:microsoft.com/office/officeart/2005/8/layout/vList3"/>
    <dgm:cxn modelId="{540BF14B-A547-412B-8C3B-D065AAD6BE76}" type="presParOf" srcId="{C6382914-AF7E-4FD3-B307-FF10A9CF1357}" destId="{91942B98-F08E-41AF-A90B-B2AD2D170A93}" srcOrd="1" destOrd="0" presId="urn:microsoft.com/office/officeart/2005/8/layout/vList3"/>
    <dgm:cxn modelId="{64DAE174-56E3-4616-A9E8-9C7D3FF8B837}" type="presParOf" srcId="{C6382914-AF7E-4FD3-B307-FF10A9CF1357}" destId="{876CFC20-448A-4B32-862F-3B0DA65C4442}" srcOrd="2" destOrd="0" presId="urn:microsoft.com/office/officeart/2005/8/layout/vList3"/>
    <dgm:cxn modelId="{A5C19CE1-D6DD-4DE9-A66C-F6A2C3423C2E}" type="presParOf" srcId="{876CFC20-448A-4B32-862F-3B0DA65C4442}" destId="{CD81CAD9-5687-47F7-8003-90D0B3A1E2C4}" srcOrd="0" destOrd="0" presId="urn:microsoft.com/office/officeart/2005/8/layout/vList3"/>
    <dgm:cxn modelId="{F249340D-D661-4E1A-A3EA-CAA7CC57FDFC}" type="presParOf" srcId="{876CFC20-448A-4B32-862F-3B0DA65C4442}" destId="{51444353-F986-4986-A117-0405638E3E41}" srcOrd="1" destOrd="0" presId="urn:microsoft.com/office/officeart/2005/8/layout/vList3"/>
    <dgm:cxn modelId="{B4BDA59B-F36B-4247-922B-95706E8B395A}" type="presParOf" srcId="{C6382914-AF7E-4FD3-B307-FF10A9CF1357}" destId="{531E5BFA-41E6-4EC1-A3BA-0406D36996A1}" srcOrd="3" destOrd="0" presId="urn:microsoft.com/office/officeart/2005/8/layout/vList3"/>
    <dgm:cxn modelId="{6A6AE329-AB01-47C5-BD3C-9013FB67CD8B}" type="presParOf" srcId="{C6382914-AF7E-4FD3-B307-FF10A9CF1357}" destId="{D027C0F9-15C5-4F68-9410-93D92E2A0736}" srcOrd="4" destOrd="0" presId="urn:microsoft.com/office/officeart/2005/8/layout/vList3"/>
    <dgm:cxn modelId="{A5B01FDB-19E4-4606-87FC-39CB01871B8C}" type="presParOf" srcId="{D027C0F9-15C5-4F68-9410-93D92E2A0736}" destId="{7018F910-1C52-4240-AB80-F545F59AC26B}" srcOrd="0" destOrd="0" presId="urn:microsoft.com/office/officeart/2005/8/layout/vList3"/>
    <dgm:cxn modelId="{F75C1B4E-3A39-4447-ADCD-8F1BB6253EDC}" type="presParOf" srcId="{D027C0F9-15C5-4F68-9410-93D92E2A0736}" destId="{CFEFDCEB-9B7F-43DB-B49B-24A112B01351}" srcOrd="1" destOrd="0" presId="urn:microsoft.com/office/officeart/2005/8/layout/vList3"/>
    <dgm:cxn modelId="{21A0C6AF-B925-41B8-A25B-9CA686ECDF2A}" type="presParOf" srcId="{C6382914-AF7E-4FD3-B307-FF10A9CF1357}" destId="{F3F9C38B-C1E0-495F-8AE3-AFB921AE3171}" srcOrd="5" destOrd="0" presId="urn:microsoft.com/office/officeart/2005/8/layout/vList3"/>
    <dgm:cxn modelId="{B9E87F9C-5039-44CE-9722-E0BD7FDBEC79}" type="presParOf" srcId="{C6382914-AF7E-4FD3-B307-FF10A9CF1357}" destId="{88333D85-5781-4F8F-979A-0B7C0E723424}" srcOrd="6" destOrd="0" presId="urn:microsoft.com/office/officeart/2005/8/layout/vList3"/>
    <dgm:cxn modelId="{FBF48F27-75A8-45CE-8553-B67DBB6881EB}" type="presParOf" srcId="{88333D85-5781-4F8F-979A-0B7C0E723424}" destId="{AE562B1D-1E11-46B0-ABF8-88A0A668D6C1}" srcOrd="0" destOrd="0" presId="urn:microsoft.com/office/officeart/2005/8/layout/vList3"/>
    <dgm:cxn modelId="{54D10977-55B4-444E-8A14-E21240DFCC40}" type="presParOf" srcId="{88333D85-5781-4F8F-979A-0B7C0E723424}" destId="{3D34AE2E-A767-460C-98E0-04FBDDDFB649}" srcOrd="1" destOrd="0" presId="urn:microsoft.com/office/officeart/2005/8/layout/vList3"/>
    <dgm:cxn modelId="{2CF9CB56-F009-4FDD-8645-8F8C7DBAA4E4}" type="presParOf" srcId="{C6382914-AF7E-4FD3-B307-FF10A9CF1357}" destId="{6DBA9053-9D81-4992-96FE-BB3DBC5027EF}" srcOrd="7" destOrd="0" presId="urn:microsoft.com/office/officeart/2005/8/layout/vList3"/>
    <dgm:cxn modelId="{685C66C4-69E0-4198-A482-C3BEA8BF1D53}" type="presParOf" srcId="{C6382914-AF7E-4FD3-B307-FF10A9CF1357}" destId="{9F51AF73-C3C3-42D7-A1BC-E959199295DC}" srcOrd="8" destOrd="0" presId="urn:microsoft.com/office/officeart/2005/8/layout/vList3"/>
    <dgm:cxn modelId="{443AAA04-840A-47FA-B785-399D32D5433E}" type="presParOf" srcId="{9F51AF73-C3C3-42D7-A1BC-E959199295DC}" destId="{32A2BCE4-4B61-424A-A341-6CD93AB0E5BF}" srcOrd="0" destOrd="0" presId="urn:microsoft.com/office/officeart/2005/8/layout/vList3"/>
    <dgm:cxn modelId="{BF8C4C28-C3BC-4EFF-9AA9-AE267A43DA57}" type="presParOf" srcId="{9F51AF73-C3C3-42D7-A1BC-E959199295DC}" destId="{060A6ACC-D8B9-4FAB-B2EA-B391DE0279C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86773-EDF5-4EB6-8155-CD8DDBA40130}">
      <dsp:nvSpPr>
        <dsp:cNvPr id="0" name=""/>
        <dsp:cNvSpPr/>
      </dsp:nvSpPr>
      <dsp:spPr>
        <a:xfrm rot="10800000">
          <a:off x="1152990" y="1"/>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mj-lt"/>
              <a:ea typeface="+mj-ea"/>
              <a:cs typeface="+mj-cs"/>
            </a:rPr>
            <a:t>REGISTRATION</a:t>
          </a:r>
        </a:p>
        <a:p>
          <a:pPr marL="114300" lvl="1" indent="-114300" algn="l" defTabSz="533400">
            <a:lnSpc>
              <a:spcPct val="90000"/>
            </a:lnSpc>
            <a:spcBef>
              <a:spcPct val="0"/>
            </a:spcBef>
            <a:spcAft>
              <a:spcPct val="15000"/>
            </a:spcAft>
            <a:buChar char="•"/>
          </a:pPr>
          <a:r>
            <a:rPr lang="en-US" sz="1200" kern="1200" spc="50" baseline="0" dirty="0">
              <a:latin typeface="+mn-lt"/>
            </a:rPr>
            <a:t>User can register into CURA through this</a:t>
          </a:r>
        </a:p>
      </dsp:txBody>
      <dsp:txXfrm rot="10800000">
        <a:off x="1343745" y="1"/>
        <a:ext cx="3629460" cy="763022"/>
      </dsp:txXfrm>
    </dsp:sp>
    <dsp:sp modelId="{A1837892-9385-4299-B240-777ABFB3EDB0}">
      <dsp:nvSpPr>
        <dsp:cNvPr id="0" name=""/>
        <dsp:cNvSpPr/>
      </dsp:nvSpPr>
      <dsp:spPr>
        <a:xfrm>
          <a:off x="771479" y="47"/>
          <a:ext cx="763022" cy="7630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444353-F986-4986-A117-0405638E3E41}">
      <dsp:nvSpPr>
        <dsp:cNvPr id="0" name=""/>
        <dsp:cNvSpPr/>
      </dsp:nvSpPr>
      <dsp:spPr>
        <a:xfrm rot="10800000">
          <a:off x="1152990" y="990837"/>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LOGIN PAGE</a:t>
          </a:r>
        </a:p>
        <a:p>
          <a:pPr marL="114300" lvl="1" indent="-114300" algn="l" defTabSz="533400">
            <a:lnSpc>
              <a:spcPct val="90000"/>
            </a:lnSpc>
            <a:spcBef>
              <a:spcPct val="0"/>
            </a:spcBef>
            <a:spcAft>
              <a:spcPct val="15000"/>
            </a:spcAft>
            <a:buChar char="•"/>
          </a:pPr>
          <a:r>
            <a:rPr lang="en-US" sz="1200" kern="1200" spc="50" baseline="0" dirty="0">
              <a:latin typeface="+mn-lt"/>
            </a:rPr>
            <a:t>User can log into CURA through this</a:t>
          </a:r>
        </a:p>
      </dsp:txBody>
      <dsp:txXfrm rot="10800000">
        <a:off x="1343745" y="990837"/>
        <a:ext cx="3629460" cy="763022"/>
      </dsp:txXfrm>
    </dsp:sp>
    <dsp:sp modelId="{CD81CAD9-5687-47F7-8003-90D0B3A1E2C4}">
      <dsp:nvSpPr>
        <dsp:cNvPr id="0" name=""/>
        <dsp:cNvSpPr/>
      </dsp:nvSpPr>
      <dsp:spPr>
        <a:xfrm>
          <a:off x="771479" y="990837"/>
          <a:ext cx="763022" cy="7630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FDCEB-9B7F-43DB-B49B-24A112B01351}">
      <dsp:nvSpPr>
        <dsp:cNvPr id="0" name=""/>
        <dsp:cNvSpPr/>
      </dsp:nvSpPr>
      <dsp:spPr>
        <a:xfrm rot="10800000">
          <a:off x="1152990" y="198162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HOME</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surf through CURA features through this</a:t>
          </a:r>
        </a:p>
      </dsp:txBody>
      <dsp:txXfrm rot="10800000">
        <a:off x="1343745" y="1981626"/>
        <a:ext cx="3629460" cy="763022"/>
      </dsp:txXfrm>
    </dsp:sp>
    <dsp:sp modelId="{7018F910-1C52-4240-AB80-F545F59AC26B}">
      <dsp:nvSpPr>
        <dsp:cNvPr id="0" name=""/>
        <dsp:cNvSpPr/>
      </dsp:nvSpPr>
      <dsp:spPr>
        <a:xfrm>
          <a:off x="721783" y="3005358"/>
          <a:ext cx="763022" cy="7630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34AE2E-A767-460C-98E0-04FBDDDFB649}">
      <dsp:nvSpPr>
        <dsp:cNvPr id="0" name=""/>
        <dsp:cNvSpPr/>
      </dsp:nvSpPr>
      <dsp:spPr>
        <a:xfrm rot="10800000">
          <a:off x="1152990" y="297241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SCHEDULING</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plan his schedule using this and work accordingly</a:t>
          </a:r>
        </a:p>
      </dsp:txBody>
      <dsp:txXfrm rot="10800000">
        <a:off x="1343745" y="2972416"/>
        <a:ext cx="3629460" cy="763022"/>
      </dsp:txXfrm>
    </dsp:sp>
    <dsp:sp modelId="{AE562B1D-1E11-46B0-ABF8-88A0A668D6C1}">
      <dsp:nvSpPr>
        <dsp:cNvPr id="0" name=""/>
        <dsp:cNvSpPr/>
      </dsp:nvSpPr>
      <dsp:spPr>
        <a:xfrm>
          <a:off x="731725" y="1981625"/>
          <a:ext cx="763022" cy="7630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0A6ACC-D8B9-4FAB-B2EA-B391DE0279C3}">
      <dsp:nvSpPr>
        <dsp:cNvPr id="0" name=""/>
        <dsp:cNvSpPr/>
      </dsp:nvSpPr>
      <dsp:spPr>
        <a:xfrm rot="10800000">
          <a:off x="1152990" y="396320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APPOINTMENTS</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schedule his appointment with doctor through this </a:t>
          </a:r>
        </a:p>
      </dsp:txBody>
      <dsp:txXfrm rot="10800000">
        <a:off x="1343745" y="3963206"/>
        <a:ext cx="3629460" cy="763022"/>
      </dsp:txXfrm>
    </dsp:sp>
    <dsp:sp modelId="{32A2BCE4-4B61-424A-A341-6CD93AB0E5BF}">
      <dsp:nvSpPr>
        <dsp:cNvPr id="0" name=""/>
        <dsp:cNvSpPr/>
      </dsp:nvSpPr>
      <dsp:spPr>
        <a:xfrm>
          <a:off x="771479" y="3963206"/>
          <a:ext cx="763022" cy="7630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FA8A4D6-4FAD-4AAD-9246-1D137D80208E}" type="datetimeFigureOut">
              <a:rPr lang="en-US" smtClean="0"/>
              <a:t>2/7/2023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00EE5D4-5660-4EA3-8ACD-73F487D2F614}" type="slidenum">
              <a:rPr lang="en-US" smtClean="0"/>
              <a:t>‹#›</a:t>
            </a:fld>
            <a:endParaRPr lang="en-US"/>
          </a:p>
        </p:txBody>
      </p:sp>
      <p:pic>
        <p:nvPicPr>
          <p:cNvPr id="8" name="Graphic 7">
            <a:extLst>
              <a:ext uri="{FF2B5EF4-FFF2-40B4-BE49-F238E27FC236}">
                <a16:creationId xmlns:a16="http://schemas.microsoft.com/office/drawing/2014/main" id="{91BC1CDC-AB69-D5FC-B346-0EB0A89BABB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6739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3934319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9615979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9318825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5798521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3085661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1757432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718895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r>
              <a:rPr lang="en-US"/>
              <a:t>20XX</a:t>
            </a:r>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76408857"/>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9390293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4204104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391371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8870391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43482431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740381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8356731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2444019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97856653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52013797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5" r:id="rId18"/>
    <p:sldLayoutId id="2147483667" r:id="rId19"/>
    <p:sldLayoutId id="2147483662" r:id="rId20"/>
    <p:sldLayoutId id="2147483652" r:id="rId21"/>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7.sv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SaiTejjj/HMS/wiki/CURA---HM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7946782" y="2887037"/>
            <a:ext cx="3621019" cy="1232575"/>
          </a:xfrm>
          <a:noFill/>
          <a:ln w="19050">
            <a:noFill/>
            <a:prstDash val="dash"/>
          </a:ln>
        </p:spPr>
        <p:txBody>
          <a:bodyPr>
            <a:normAutofit/>
          </a:bodyPr>
          <a:lstStyle/>
          <a:p>
            <a:r>
              <a:rPr lang="en-US" sz="4800" dirty="0"/>
              <a:t>CURA-HMS</a:t>
            </a:r>
          </a:p>
        </p:txBody>
      </p:sp>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984" r="19982" b="-2"/>
          <a:stretch/>
        </p:blipFill>
        <p:spPr>
          <a:xfrm>
            <a:off x="471999" y="488844"/>
            <a:ext cx="3763204" cy="352604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067" r="23330" b="-2"/>
          <a:stretch/>
        </p:blipFill>
        <p:spPr>
          <a:xfrm>
            <a:off x="4401832" y="2669286"/>
            <a:ext cx="3060318" cy="3709330"/>
          </a:xfrm>
          <a:prstGeom prst="rect">
            <a:avLst/>
          </a:prstGeom>
        </p:spPr>
      </p:pic>
      <p:sp>
        <p:nvSpPr>
          <p:cNvPr id="3" name="TextBox 2">
            <a:extLst>
              <a:ext uri="{FF2B5EF4-FFF2-40B4-BE49-F238E27FC236}">
                <a16:creationId xmlns:a16="http://schemas.microsoft.com/office/drawing/2014/main" id="{46FADA9B-5F31-E0BA-7D5F-66DD0C792EA6}"/>
              </a:ext>
            </a:extLst>
          </p:cNvPr>
          <p:cNvSpPr txBox="1"/>
          <p:nvPr/>
        </p:nvSpPr>
        <p:spPr>
          <a:xfrm>
            <a:off x="1203767" y="6285053"/>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1</a:t>
            </a:r>
          </a:p>
        </p:txBody>
      </p:sp>
      <p:pic>
        <p:nvPicPr>
          <p:cNvPr id="12" name="Content Placeholder 11" descr="Text&#10;&#10;Description automatically generated">
            <a:extLst>
              <a:ext uri="{FF2B5EF4-FFF2-40B4-BE49-F238E27FC236}">
                <a16:creationId xmlns:a16="http://schemas.microsoft.com/office/drawing/2014/main" id="{E11FA921-416A-F70B-A831-FF319A943919}"/>
              </a:ext>
            </a:extLst>
          </p:cNvPr>
          <p:cNvPicPr>
            <a:picLocks noGrp="1" noChangeAspect="1"/>
          </p:cNvPicPr>
          <p:nvPr>
            <p:ph idx="1"/>
          </p:nvPr>
        </p:nvPicPr>
        <p:blipFill>
          <a:blip r:embed="rId2"/>
          <a:stretch>
            <a:fillRect/>
          </a:stretch>
        </p:blipFill>
        <p:spPr>
          <a:xfrm>
            <a:off x="4017135" y="1408017"/>
            <a:ext cx="7248402" cy="4041966"/>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117189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2</a:t>
            </a:r>
          </a:p>
        </p:txBody>
      </p:sp>
      <p:pic>
        <p:nvPicPr>
          <p:cNvPr id="11" name="Content Placeholder 10" descr="Graphical user interface, application">
            <a:extLst>
              <a:ext uri="{FF2B5EF4-FFF2-40B4-BE49-F238E27FC236}">
                <a16:creationId xmlns:a16="http://schemas.microsoft.com/office/drawing/2014/main" id="{1113B6EC-73C5-FCDD-A261-C03DC6CB5751}"/>
              </a:ext>
            </a:extLst>
          </p:cNvPr>
          <p:cNvPicPr>
            <a:picLocks noGrp="1" noChangeAspect="1"/>
          </p:cNvPicPr>
          <p:nvPr>
            <p:ph idx="1"/>
          </p:nvPr>
        </p:nvPicPr>
        <p:blipFill>
          <a:blip r:embed="rId2"/>
          <a:stretch>
            <a:fillRect/>
          </a:stretch>
        </p:blipFill>
        <p:spPr>
          <a:xfrm>
            <a:off x="3962949" y="1535557"/>
            <a:ext cx="7155606" cy="4024313"/>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33607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3</a:t>
            </a:r>
          </a:p>
        </p:txBody>
      </p:sp>
      <p:pic>
        <p:nvPicPr>
          <p:cNvPr id="6" name="Content Placeholder 5" descr="Graphical user interface&#10;&#10;Description automatically generated">
            <a:extLst>
              <a:ext uri="{FF2B5EF4-FFF2-40B4-BE49-F238E27FC236}">
                <a16:creationId xmlns:a16="http://schemas.microsoft.com/office/drawing/2014/main" id="{51BA7E18-8541-AE1C-BE3D-F8DC6AA974D3}"/>
              </a:ext>
            </a:extLst>
          </p:cNvPr>
          <p:cNvPicPr>
            <a:picLocks noGrp="1" noChangeAspect="1"/>
          </p:cNvPicPr>
          <p:nvPr>
            <p:ph idx="1"/>
          </p:nvPr>
        </p:nvPicPr>
        <p:blipFill>
          <a:blip r:embed="rId2"/>
          <a:stretch>
            <a:fillRect/>
          </a:stretch>
        </p:blipFill>
        <p:spPr>
          <a:xfrm>
            <a:off x="3755646" y="1709452"/>
            <a:ext cx="7665210" cy="3857134"/>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268386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C1ED0A4-901F-6A9B-CAAA-78E9D8F79B7D}"/>
              </a:ext>
            </a:extLst>
          </p:cNvPr>
          <p:cNvPicPr>
            <a:picLocks noChangeAspect="1"/>
          </p:cNvPicPr>
          <p:nvPr/>
        </p:nvPicPr>
        <p:blipFill rotWithShape="1">
          <a:blip r:embed="rId2">
            <a:alphaModFix amt="35000"/>
          </a:blip>
          <a:srcRect t="11409" b="4321"/>
          <a:stretch/>
        </p:blipFill>
        <p:spPr>
          <a:xfrm>
            <a:off x="20" y="-142874"/>
            <a:ext cx="12191980" cy="6857999"/>
          </a:xfrm>
          <a:prstGeom prst="rect">
            <a:avLst/>
          </a:prstGeom>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Minimum viable product</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07464578"/>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943843" y="6356350"/>
            <a:ext cx="5152157" cy="365125"/>
          </a:xfrm>
        </p:spPr>
        <p:txBody>
          <a:bodyPr vert="horz" lIns="91440" tIns="45720" rIns="91440" bIns="45720" rtlCol="0" anchor="ctr">
            <a:normAutofit/>
          </a:bodyPr>
          <a:lstStyle/>
          <a:p>
            <a:pPr algn="l">
              <a:spcAft>
                <a:spcPts val="600"/>
              </a:spcAft>
              <a:defRPr/>
            </a:pPr>
            <a:r>
              <a:rPr lang="en-US" sz="1200" kern="1200" dirty="0">
                <a:solidFill>
                  <a:srgbClr val="FFFFFF"/>
                </a:solidFill>
                <a:latin typeface="Calibri" panose="020F0502020204030204"/>
                <a:ea typeface="+mn-ea"/>
                <a:cs typeface="+mn-cs"/>
              </a:rPr>
              <a:t>CURA</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4228941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400AF0-005C-0D5F-BE37-1EF9400BF3F0}"/>
              </a:ext>
            </a:extLst>
          </p:cNvPr>
          <p:cNvSpPr>
            <a:spLocks noGrp="1"/>
          </p:cNvSpPr>
          <p:nvPr>
            <p:ph type="ftr" sz="quarter" idx="11"/>
          </p:nvPr>
        </p:nvSpPr>
        <p:spPr/>
        <p:txBody>
          <a:bodyPr/>
          <a:lstStyle/>
          <a:p>
            <a:r>
              <a:rPr lang="en-US" dirty="0"/>
              <a:t> CURA</a:t>
            </a:r>
          </a:p>
        </p:txBody>
      </p:sp>
      <p:sp>
        <p:nvSpPr>
          <p:cNvPr id="5" name="Slide Number Placeholder 4">
            <a:extLst>
              <a:ext uri="{FF2B5EF4-FFF2-40B4-BE49-F238E27FC236}">
                <a16:creationId xmlns:a16="http://schemas.microsoft.com/office/drawing/2014/main" id="{C4F681A0-E41C-6A18-149F-BE2CC9A9473B}"/>
              </a:ext>
            </a:extLst>
          </p:cNvPr>
          <p:cNvSpPr>
            <a:spLocks noGrp="1"/>
          </p:cNvSpPr>
          <p:nvPr>
            <p:ph type="sldNum" sz="quarter" idx="12"/>
          </p:nvPr>
        </p:nvSpPr>
        <p:spPr>
          <a:xfrm>
            <a:off x="5474371" y="1978696"/>
            <a:ext cx="2743200" cy="365125"/>
          </a:xfrm>
        </p:spPr>
        <p:txBody>
          <a:bodyPr/>
          <a:lstStyle/>
          <a:p>
            <a:r>
              <a:rPr lang="en-US" sz="1200" dirty="0"/>
              <a:t>CUCUMBER</a:t>
            </a:r>
          </a:p>
        </p:txBody>
      </p:sp>
      <p:sp>
        <p:nvSpPr>
          <p:cNvPr id="6" name="Title 1">
            <a:extLst>
              <a:ext uri="{FF2B5EF4-FFF2-40B4-BE49-F238E27FC236}">
                <a16:creationId xmlns:a16="http://schemas.microsoft.com/office/drawing/2014/main" id="{A5328E76-B9B7-968B-CCD6-1FAA2B71164B}"/>
              </a:ext>
            </a:extLst>
          </p:cNvPr>
          <p:cNvSpPr txBox="1">
            <a:spLocks/>
          </p:cNvSpPr>
          <p:nvPr/>
        </p:nvSpPr>
        <p:spPr>
          <a:xfrm>
            <a:off x="486338" y="197154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1600">
                <a:solidFill>
                  <a:schemeClr val="accent2">
                    <a:lumMod val="40000"/>
                    <a:lumOff val="60000"/>
                  </a:schemeClr>
                </a:solidFill>
              </a:rPr>
              <a:t>technologies</a:t>
            </a:r>
            <a:endParaRPr lang="en-US" sz="1600" dirty="0">
              <a:solidFill>
                <a:schemeClr val="accent2">
                  <a:lumMod val="40000"/>
                  <a:lumOff val="60000"/>
                </a:schemeClr>
              </a:solidFill>
            </a:endParaRPr>
          </a:p>
        </p:txBody>
      </p:sp>
      <p:pic>
        <p:nvPicPr>
          <p:cNvPr id="7" name="Picture 33" descr="Logo&#10;&#10;Description automatically generated">
            <a:extLst>
              <a:ext uri="{FF2B5EF4-FFF2-40B4-BE49-F238E27FC236}">
                <a16:creationId xmlns:a16="http://schemas.microsoft.com/office/drawing/2014/main" id="{F9AACF9A-4A50-C83F-AD9B-3C43296E8D48}"/>
              </a:ext>
            </a:extLst>
          </p:cNvPr>
          <p:cNvPicPr>
            <a:picLocks noChangeAspect="1"/>
          </p:cNvPicPr>
          <p:nvPr/>
        </p:nvPicPr>
        <p:blipFill>
          <a:blip r:embed="rId2"/>
          <a:stretch>
            <a:fillRect/>
          </a:stretch>
        </p:blipFill>
        <p:spPr>
          <a:xfrm>
            <a:off x="3819503" y="241368"/>
            <a:ext cx="1654868" cy="1910210"/>
          </a:xfrm>
          <a:prstGeom prst="rect">
            <a:avLst/>
          </a:prstGeom>
        </p:spPr>
      </p:pic>
      <p:pic>
        <p:nvPicPr>
          <p:cNvPr id="8" name="Picture 32" descr="Icon&#10;&#10;Description automatically generated">
            <a:extLst>
              <a:ext uri="{FF2B5EF4-FFF2-40B4-BE49-F238E27FC236}">
                <a16:creationId xmlns:a16="http://schemas.microsoft.com/office/drawing/2014/main" id="{F72F965A-B972-1080-1D68-A11A93471228}"/>
              </a:ext>
            </a:extLst>
          </p:cNvPr>
          <p:cNvPicPr>
            <a:picLocks noChangeAspect="1"/>
          </p:cNvPicPr>
          <p:nvPr/>
        </p:nvPicPr>
        <p:blipFill>
          <a:blip r:embed="rId3"/>
          <a:stretch>
            <a:fillRect/>
          </a:stretch>
        </p:blipFill>
        <p:spPr>
          <a:xfrm>
            <a:off x="6606855" y="498945"/>
            <a:ext cx="1938794" cy="1387410"/>
          </a:xfrm>
          <a:prstGeom prst="rect">
            <a:avLst/>
          </a:prstGeom>
        </p:spPr>
      </p:pic>
      <p:pic>
        <p:nvPicPr>
          <p:cNvPr id="9" name="Picture 31" descr="Logo&#10;&#10;Description automatically generated">
            <a:extLst>
              <a:ext uri="{FF2B5EF4-FFF2-40B4-BE49-F238E27FC236}">
                <a16:creationId xmlns:a16="http://schemas.microsoft.com/office/drawing/2014/main" id="{A425D70C-1E13-7CD4-A9D4-4C940AEA4205}"/>
              </a:ext>
            </a:extLst>
          </p:cNvPr>
          <p:cNvPicPr>
            <a:picLocks noChangeAspect="1"/>
          </p:cNvPicPr>
          <p:nvPr/>
        </p:nvPicPr>
        <p:blipFill>
          <a:blip r:embed="rId4"/>
          <a:stretch>
            <a:fillRect/>
          </a:stretch>
        </p:blipFill>
        <p:spPr>
          <a:xfrm>
            <a:off x="9232387" y="1197861"/>
            <a:ext cx="2306638" cy="503238"/>
          </a:xfrm>
          <a:prstGeom prst="rect">
            <a:avLst/>
          </a:prstGeom>
        </p:spPr>
      </p:pic>
      <p:pic>
        <p:nvPicPr>
          <p:cNvPr id="10" name="Picture 38">
            <a:extLst>
              <a:ext uri="{FF2B5EF4-FFF2-40B4-BE49-F238E27FC236}">
                <a16:creationId xmlns:a16="http://schemas.microsoft.com/office/drawing/2014/main" id="{7178B858-2538-474C-3E58-5F3F4612C67C}"/>
              </a:ext>
            </a:extLst>
          </p:cNvPr>
          <p:cNvPicPr>
            <a:picLocks noChangeAspect="1"/>
          </p:cNvPicPr>
          <p:nvPr/>
        </p:nvPicPr>
        <p:blipFill>
          <a:blip r:embed="rId5"/>
          <a:stretch>
            <a:fillRect/>
          </a:stretch>
        </p:blipFill>
        <p:spPr>
          <a:xfrm>
            <a:off x="3050146" y="1971541"/>
            <a:ext cx="3151030" cy="3129566"/>
          </a:xfrm>
          <a:prstGeom prst="rect">
            <a:avLst/>
          </a:prstGeom>
          <a:effectLst>
            <a:outerShdw blurRad="50800" dist="171684" dir="5400000" algn="ctr" rotWithShape="0">
              <a:schemeClr val="bg1">
                <a:lumMod val="65000"/>
                <a:lumOff val="35000"/>
                <a:alpha val="86000"/>
              </a:schemeClr>
            </a:outerShdw>
          </a:effectLst>
        </p:spPr>
      </p:pic>
      <p:pic>
        <p:nvPicPr>
          <p:cNvPr id="11" name="Picture 25">
            <a:extLst>
              <a:ext uri="{FF2B5EF4-FFF2-40B4-BE49-F238E27FC236}">
                <a16:creationId xmlns:a16="http://schemas.microsoft.com/office/drawing/2014/main" id="{E14A247F-8DA3-BB3D-6E41-AC879551EC13}"/>
              </a:ext>
            </a:extLst>
          </p:cNvPr>
          <p:cNvPicPr>
            <a:picLocks noChangeAspect="1"/>
          </p:cNvPicPr>
          <p:nvPr/>
        </p:nvPicPr>
        <p:blipFill>
          <a:blip r:embed="rId6"/>
          <a:stretch>
            <a:fillRect/>
          </a:stretch>
        </p:blipFill>
        <p:spPr>
          <a:xfrm>
            <a:off x="6377717" y="2323452"/>
            <a:ext cx="2564215" cy="2216105"/>
          </a:xfrm>
          <a:prstGeom prst="rect">
            <a:avLst/>
          </a:prstGeom>
        </p:spPr>
      </p:pic>
      <p:pic>
        <p:nvPicPr>
          <p:cNvPr id="12" name="Picture 43" descr="Icon&#10;&#10;Description automatically generated">
            <a:extLst>
              <a:ext uri="{FF2B5EF4-FFF2-40B4-BE49-F238E27FC236}">
                <a16:creationId xmlns:a16="http://schemas.microsoft.com/office/drawing/2014/main" id="{C728D554-6E43-1ACA-5DE3-622D23C4800D}"/>
              </a:ext>
            </a:extLst>
          </p:cNvPr>
          <p:cNvPicPr>
            <a:picLocks noChangeAspect="1"/>
          </p:cNvPicPr>
          <p:nvPr/>
        </p:nvPicPr>
        <p:blipFill>
          <a:blip r:embed="rId7"/>
          <a:stretch>
            <a:fillRect/>
          </a:stretch>
        </p:blipFill>
        <p:spPr>
          <a:xfrm>
            <a:off x="9619989" y="2433181"/>
            <a:ext cx="1949886" cy="1970763"/>
          </a:xfrm>
          <a:prstGeom prst="rect">
            <a:avLst/>
          </a:prstGeom>
        </p:spPr>
      </p:pic>
      <p:pic>
        <p:nvPicPr>
          <p:cNvPr id="13" name="Picture 30" descr="Logo, icon&#10;&#10;Description automatically generated">
            <a:extLst>
              <a:ext uri="{FF2B5EF4-FFF2-40B4-BE49-F238E27FC236}">
                <a16:creationId xmlns:a16="http://schemas.microsoft.com/office/drawing/2014/main" id="{B8D66467-0259-8E0F-6EF8-5806620C8609}"/>
              </a:ext>
            </a:extLst>
          </p:cNvPr>
          <p:cNvPicPr>
            <a:picLocks noChangeAspect="1"/>
          </p:cNvPicPr>
          <p:nvPr/>
        </p:nvPicPr>
        <p:blipFill>
          <a:blip r:embed="rId8"/>
          <a:stretch>
            <a:fillRect/>
          </a:stretch>
        </p:blipFill>
        <p:spPr>
          <a:xfrm>
            <a:off x="2512879" y="4904279"/>
            <a:ext cx="4260113" cy="1405497"/>
          </a:xfrm>
          <a:prstGeom prst="rect">
            <a:avLst/>
          </a:prstGeom>
        </p:spPr>
      </p:pic>
      <p:pic>
        <p:nvPicPr>
          <p:cNvPr id="14" name="Picture 27" descr="Logo, company name&#10;&#10;Description automatically generated">
            <a:extLst>
              <a:ext uri="{FF2B5EF4-FFF2-40B4-BE49-F238E27FC236}">
                <a16:creationId xmlns:a16="http://schemas.microsoft.com/office/drawing/2014/main" id="{2E1E38FA-6DB2-3AC6-023C-235E2F65CBB7}"/>
              </a:ext>
            </a:extLst>
          </p:cNvPr>
          <p:cNvPicPr>
            <a:picLocks noChangeAspect="1"/>
          </p:cNvPicPr>
          <p:nvPr/>
        </p:nvPicPr>
        <p:blipFill>
          <a:blip r:embed="rId9"/>
          <a:stretch>
            <a:fillRect/>
          </a:stretch>
        </p:blipFill>
        <p:spPr>
          <a:xfrm>
            <a:off x="7335971" y="4959395"/>
            <a:ext cx="4652963" cy="1494419"/>
          </a:xfrm>
          <a:prstGeom prst="rect">
            <a:avLst/>
          </a:prstGeom>
        </p:spPr>
      </p:pic>
      <p:sp>
        <p:nvSpPr>
          <p:cNvPr id="16" name="TextBox 15">
            <a:extLst>
              <a:ext uri="{FF2B5EF4-FFF2-40B4-BE49-F238E27FC236}">
                <a16:creationId xmlns:a16="http://schemas.microsoft.com/office/drawing/2014/main" id="{7C4885F9-8FF6-CF2E-01FF-943D2D35FAB8}"/>
              </a:ext>
            </a:extLst>
          </p:cNvPr>
          <p:cNvSpPr txBox="1"/>
          <p:nvPr/>
        </p:nvSpPr>
        <p:spPr>
          <a:xfrm>
            <a:off x="3934101" y="2158880"/>
            <a:ext cx="6098582" cy="276999"/>
          </a:xfrm>
          <a:prstGeom prst="rect">
            <a:avLst/>
          </a:prstGeom>
          <a:noFill/>
        </p:spPr>
        <p:txBody>
          <a:bodyPr wrap="square">
            <a:spAutoFit/>
          </a:bodyPr>
          <a:lstStyle/>
          <a:p>
            <a:r>
              <a:rPr lang="en-US" sz="1200" dirty="0"/>
              <a:t>JAVA SCRIPT</a:t>
            </a:r>
          </a:p>
        </p:txBody>
      </p:sp>
      <p:sp>
        <p:nvSpPr>
          <p:cNvPr id="17" name="TextBox 16">
            <a:extLst>
              <a:ext uri="{FF2B5EF4-FFF2-40B4-BE49-F238E27FC236}">
                <a16:creationId xmlns:a16="http://schemas.microsoft.com/office/drawing/2014/main" id="{E86FCCB6-FA99-7B53-2C28-E63AA826422A}"/>
              </a:ext>
            </a:extLst>
          </p:cNvPr>
          <p:cNvSpPr txBox="1"/>
          <p:nvPr/>
        </p:nvSpPr>
        <p:spPr>
          <a:xfrm>
            <a:off x="10466537" y="4602997"/>
            <a:ext cx="758541" cy="553998"/>
          </a:xfrm>
          <a:prstGeom prst="rect">
            <a:avLst/>
          </a:prstGeom>
          <a:noFill/>
        </p:spPr>
        <p:txBody>
          <a:bodyPr wrap="none" rtlCol="0">
            <a:spAutoFit/>
          </a:bodyPr>
          <a:lstStyle/>
          <a:p>
            <a:r>
              <a:rPr lang="en-US" sz="1200" dirty="0"/>
              <a:t>GIT HUB</a:t>
            </a:r>
          </a:p>
          <a:p>
            <a:endParaRPr lang="en-US" dirty="0"/>
          </a:p>
        </p:txBody>
      </p:sp>
    </p:spTree>
    <p:extLst>
      <p:ext uri="{BB962C8B-B14F-4D97-AF65-F5344CB8AC3E}">
        <p14:creationId xmlns:p14="http://schemas.microsoft.com/office/powerpoint/2010/main" val="52164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a:xfrm>
            <a:off x="-877747" y="860579"/>
            <a:ext cx="8610600" cy="1293028"/>
          </a:xfrm>
        </p:spPr>
        <p:txBody>
          <a:bodyPr/>
          <a:lstStyle/>
          <a:p>
            <a:r>
              <a:rPr lang="en-US" dirty="0"/>
              <a:t>ALGORITHM</a:t>
            </a:r>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idx="1"/>
          </p:nvPr>
        </p:nvSpPr>
        <p:spPr>
          <a:xfrm>
            <a:off x="523755" y="1973296"/>
            <a:ext cx="10820400" cy="4024125"/>
          </a:xfrm>
        </p:spPr>
        <p:txBody>
          <a:bodyPr>
            <a:normAutofit fontScale="25000" lnSpcReduction="20000"/>
          </a:bodyPr>
          <a:lstStyle/>
          <a:p>
            <a:pPr>
              <a:lnSpc>
                <a:spcPct val="170000"/>
              </a:lnSpc>
            </a:pPr>
            <a:r>
              <a:rPr lang="en-US" sz="6400" dirty="0">
                <a:effectLst/>
                <a:ea typeface="Calibri" panose="020F0502020204030204" pitchFamily="34" charset="0"/>
              </a:rPr>
              <a:t>The proposed system has two modules for doctors and patients, providing facilities of appointments schedules, payment, viewing online information, register on hospital website. The whole process of information sharing and processing in this systems is automated through Decision </a:t>
            </a:r>
            <a:r>
              <a:rPr lang="en-US" sz="6400" dirty="0" err="1">
                <a:effectLst/>
                <a:ea typeface="Calibri" panose="020F0502020204030204" pitchFamily="34" charset="0"/>
              </a:rPr>
              <a:t>TreeI</a:t>
            </a:r>
            <a:r>
              <a:rPr lang="en-US" sz="6400" dirty="0">
                <a:effectLst/>
                <a:ea typeface="Calibri" panose="020F0502020204030204" pitchFamily="34" charset="0"/>
              </a:rPr>
              <a:t> D3 algorithm</a:t>
            </a:r>
            <a:r>
              <a:rPr lang="en-US" sz="6400" dirty="0">
                <a:ea typeface="Calibri" panose="020F0502020204030204" pitchFamily="34" charset="0"/>
              </a:rPr>
              <a:t> </a:t>
            </a:r>
          </a:p>
          <a:p>
            <a:pPr marL="0" indent="0">
              <a:lnSpc>
                <a:spcPct val="170000"/>
              </a:lnSpc>
              <a:buNone/>
            </a:pPr>
            <a:r>
              <a:rPr lang="en-US" sz="6400" dirty="0">
                <a:ea typeface="Calibri" panose="020F0502020204030204" pitchFamily="34" charset="0"/>
              </a:rPr>
              <a:t>   </a:t>
            </a:r>
            <a:r>
              <a:rPr lang="en-US" sz="6400" b="1" dirty="0">
                <a:ea typeface="Calibri" panose="020F0502020204030204" pitchFamily="34" charset="0"/>
              </a:rPr>
              <a:t>What is ID3 Algorithm ?</a:t>
            </a:r>
          </a:p>
          <a:p>
            <a:pPr>
              <a:lnSpc>
                <a:spcPct val="170000"/>
              </a:lnSpc>
            </a:pPr>
            <a:r>
              <a:rPr lang="en-US" sz="6400" dirty="0">
                <a:effectLst/>
              </a:rPr>
              <a:t>ID3 stands for Iterative </a:t>
            </a:r>
            <a:r>
              <a:rPr lang="en-US" sz="6400" dirty="0" err="1">
                <a:effectLst/>
              </a:rPr>
              <a:t>Dichotomiser</a:t>
            </a:r>
            <a:r>
              <a:rPr lang="en-US" sz="6400" dirty="0">
                <a:effectLst/>
              </a:rPr>
              <a:t> 3 and is named such because the algorithm iteratively (repeatedly) dichotomizes(divides) features into two or more groups at each step.</a:t>
            </a:r>
          </a:p>
          <a:p>
            <a:pPr>
              <a:lnSpc>
                <a:spcPct val="170000"/>
              </a:lnSpc>
            </a:pPr>
            <a:r>
              <a:rPr lang="en-US" sz="6400" dirty="0">
                <a:effectLst/>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2" name="Footer Placeholder 1">
            <a:extLst>
              <a:ext uri="{FF2B5EF4-FFF2-40B4-BE49-F238E27FC236}">
                <a16:creationId xmlns:a16="http://schemas.microsoft.com/office/drawing/2014/main" id="{C5BD4DEC-7EF5-833B-2CD3-EE458CB09BBF}"/>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4A7DE9BD-582D-3683-EF0E-BA43F24567B9}"/>
              </a:ext>
            </a:extLst>
          </p:cNvPr>
          <p:cNvSpPr>
            <a:spLocks noGrp="1"/>
          </p:cNvSpPr>
          <p:nvPr>
            <p:ph type="sldNum" sz="quarter" idx="12"/>
          </p:nvPr>
        </p:nvSpPr>
        <p:spPr/>
        <p:txBody>
          <a:bodyPr/>
          <a:lstStyle/>
          <a:p>
            <a:fld id="{A49DFD55-3C28-40EF-9E31-A92D2E4017FF}" type="slidenum">
              <a:rPr lang="en-US" smtClean="0"/>
              <a:t>15</a:t>
            </a:fld>
            <a:endParaRPr lang="en-US" dirty="0"/>
          </a:p>
        </p:txBody>
      </p:sp>
    </p:spTree>
    <p:extLst>
      <p:ext uri="{BB962C8B-B14F-4D97-AF65-F5344CB8AC3E}">
        <p14:creationId xmlns:p14="http://schemas.microsoft.com/office/powerpoint/2010/main" val="337719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636696" y="643464"/>
            <a:ext cx="3761964" cy="3273061"/>
          </a:xfrm>
          <a:noFill/>
          <a:ln w="19050">
            <a:noFill/>
            <a:prstDash val="dash"/>
          </a:ln>
        </p:spPr>
        <p:txBody>
          <a:bodyPr>
            <a:normAutofit/>
          </a:bodyPr>
          <a:lstStyle/>
          <a:p>
            <a:pPr algn="r">
              <a:spcBef>
                <a:spcPts val="1000"/>
              </a:spcBef>
            </a:pPr>
            <a:r>
              <a:rPr lang="en-US" sz="3400">
                <a:ea typeface="+mj-lt"/>
                <a:cs typeface="+mj-lt"/>
              </a:rPr>
              <a:t>ArchitecturAL Diagram</a:t>
            </a:r>
            <a:endParaRPr lang="en-US" sz="3400"/>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3"/>
          <a:srcRect t="18699" b="8250"/>
          <a:stretch/>
        </p:blipFill>
        <p:spPr>
          <a:xfrm>
            <a:off x="5046653" y="1761124"/>
            <a:ext cx="6177937" cy="3475044"/>
          </a:xfrm>
          <a:prstGeom prst="rect">
            <a:avLst/>
          </a:prstGeom>
        </p:spPr>
      </p:pic>
      <p:sp>
        <p:nvSpPr>
          <p:cNvPr id="3" name="TextBox 2">
            <a:extLst>
              <a:ext uri="{FF2B5EF4-FFF2-40B4-BE49-F238E27FC236}">
                <a16:creationId xmlns:a16="http://schemas.microsoft.com/office/drawing/2014/main" id="{F0F99755-E1CF-1450-D47A-379D0E3B10A1}"/>
              </a:ext>
            </a:extLst>
          </p:cNvPr>
          <p:cNvSpPr txBox="1"/>
          <p:nvPr/>
        </p:nvSpPr>
        <p:spPr>
          <a:xfrm>
            <a:off x="1365813" y="6331352"/>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D84492-0609-24C8-1CAB-91B386E7582F}"/>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8E4C84C8-E940-AC84-C089-317FA527153B}"/>
              </a:ext>
            </a:extLst>
          </p:cNvPr>
          <p:cNvSpPr>
            <a:spLocks noGrp="1"/>
          </p:cNvSpPr>
          <p:nvPr>
            <p:ph type="sldNum" sz="quarter" idx="12"/>
          </p:nvPr>
        </p:nvSpPr>
        <p:spPr/>
        <p:txBody>
          <a:bodyPr/>
          <a:lstStyle/>
          <a:p>
            <a:fld id="{A49DFD55-3C28-40EF-9E31-A92D2E4017FF}" type="slidenum">
              <a:rPr lang="en-US" smtClean="0"/>
              <a:t>17</a:t>
            </a:fld>
            <a:endParaRPr lang="en-US" dirty="0"/>
          </a:p>
        </p:txBody>
      </p:sp>
      <p:sp>
        <p:nvSpPr>
          <p:cNvPr id="3" name="Content Placeholder 2">
            <a:extLst>
              <a:ext uri="{FF2B5EF4-FFF2-40B4-BE49-F238E27FC236}">
                <a16:creationId xmlns:a16="http://schemas.microsoft.com/office/drawing/2014/main" id="{FE485686-22BB-F03C-2EBA-5A4BC45AB342}"/>
              </a:ext>
            </a:extLst>
          </p:cNvPr>
          <p:cNvSpPr>
            <a:spLocks noGrp="1"/>
          </p:cNvSpPr>
          <p:nvPr>
            <p:ph idx="4294967295"/>
          </p:nvPr>
        </p:nvSpPr>
        <p:spPr>
          <a:xfrm flipV="1">
            <a:off x="1689315" y="-1038387"/>
            <a:ext cx="685800" cy="117530"/>
          </a:xfrm>
        </p:spPr>
        <p:txBody>
          <a:bodyPr>
            <a:normAutofit fontScale="25000" lnSpcReduction="20000"/>
          </a:bodyPr>
          <a:lstStyle/>
          <a:p>
            <a:pPr marL="0" indent="0">
              <a:buNone/>
            </a:pPr>
            <a:endParaRPr lang="en-US" dirty="0"/>
          </a:p>
        </p:txBody>
      </p:sp>
      <p:sp>
        <p:nvSpPr>
          <p:cNvPr id="6" name="Oval 5">
            <a:extLst>
              <a:ext uri="{FF2B5EF4-FFF2-40B4-BE49-F238E27FC236}">
                <a16:creationId xmlns:a16="http://schemas.microsoft.com/office/drawing/2014/main" id="{4842F2D3-80A2-CC9A-E378-A332910D85D3}"/>
              </a:ext>
            </a:extLst>
          </p:cNvPr>
          <p:cNvSpPr/>
          <p:nvPr/>
        </p:nvSpPr>
        <p:spPr>
          <a:xfrm>
            <a:off x="685800" y="2363222"/>
            <a:ext cx="2818136" cy="241959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CONCEPTUAL ARCHITECTURAL DIAGRAM</a:t>
            </a:r>
          </a:p>
        </p:txBody>
      </p:sp>
      <p:pic>
        <p:nvPicPr>
          <p:cNvPr id="7" name="Picture 4" descr="Diagram">
            <a:extLst>
              <a:ext uri="{FF2B5EF4-FFF2-40B4-BE49-F238E27FC236}">
                <a16:creationId xmlns:a16="http://schemas.microsoft.com/office/drawing/2014/main" id="{32789AAE-54AC-AB70-E788-956D606C988D}"/>
              </a:ext>
            </a:extLst>
          </p:cNvPr>
          <p:cNvPicPr>
            <a:picLocks noChangeAspect="1"/>
          </p:cNvPicPr>
          <p:nvPr/>
        </p:nvPicPr>
        <p:blipFill>
          <a:blip r:embed="rId2"/>
          <a:stretch>
            <a:fillRect/>
          </a:stretch>
        </p:blipFill>
        <p:spPr>
          <a:xfrm>
            <a:off x="3864014" y="1723644"/>
            <a:ext cx="7642186" cy="3698748"/>
          </a:xfrm>
          <a:prstGeom prst="rect">
            <a:avLst/>
          </a:prstGeom>
        </p:spPr>
      </p:pic>
    </p:spTree>
    <p:extLst>
      <p:ext uri="{BB962C8B-B14F-4D97-AF65-F5344CB8AC3E}">
        <p14:creationId xmlns:p14="http://schemas.microsoft.com/office/powerpoint/2010/main" val="84426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95DED-3108-9EDA-7F45-07E71BFD01FC}"/>
              </a:ext>
            </a:extLst>
          </p:cNvPr>
          <p:cNvSpPr>
            <a:spLocks noGrp="1"/>
          </p:cNvSpPr>
          <p:nvPr>
            <p:ph type="ftr" sz="quarter" idx="11"/>
          </p:nvPr>
        </p:nvSpPr>
        <p:spPr>
          <a:noFill/>
          <a:effectLst>
            <a:outerShdw dist="50800" dir="5400000" algn="ctr" rotWithShape="0">
              <a:schemeClr val="tx1"/>
            </a:outerShdw>
          </a:effectLst>
        </p:spPr>
        <p:txBody>
          <a:bodyPr/>
          <a:lstStyle/>
          <a:p>
            <a:r>
              <a:rPr lang="en-US" sz="1050" kern="1200" dirty="0">
                <a:solidFill>
                  <a:srgbClr val="595959"/>
                </a:solidFill>
                <a:latin typeface="+mn-lt"/>
                <a:ea typeface="+mn-ea"/>
                <a:cs typeface="+mn-cs"/>
              </a:rPr>
              <a:t>CURA</a:t>
            </a:r>
          </a:p>
          <a:p>
            <a:endParaRPr lang="en-US" dirty="0"/>
          </a:p>
        </p:txBody>
      </p:sp>
      <p:sp>
        <p:nvSpPr>
          <p:cNvPr id="3" name="Slide Number Placeholder 2">
            <a:extLst>
              <a:ext uri="{FF2B5EF4-FFF2-40B4-BE49-F238E27FC236}">
                <a16:creationId xmlns:a16="http://schemas.microsoft.com/office/drawing/2014/main" id="{6439B0A1-5E55-D14E-8798-EDE84F6CB7FE}"/>
              </a:ext>
            </a:extLst>
          </p:cNvPr>
          <p:cNvSpPr>
            <a:spLocks noGrp="1"/>
          </p:cNvSpPr>
          <p:nvPr>
            <p:ph type="sldNum" sz="quarter" idx="12"/>
          </p:nvPr>
        </p:nvSpPr>
        <p:spPr/>
        <p:txBody>
          <a:bodyPr/>
          <a:lstStyle/>
          <a:p>
            <a:fld id="{A49DFD55-3C28-40EF-9E31-A92D2E4017FF}" type="slidenum">
              <a:rPr lang="en-US" smtClean="0"/>
              <a:t>18</a:t>
            </a:fld>
            <a:endParaRPr lang="en-US" dirty="0"/>
          </a:p>
        </p:txBody>
      </p:sp>
      <p:sp>
        <p:nvSpPr>
          <p:cNvPr id="4" name="Oval 3">
            <a:extLst>
              <a:ext uri="{FF2B5EF4-FFF2-40B4-BE49-F238E27FC236}">
                <a16:creationId xmlns:a16="http://schemas.microsoft.com/office/drawing/2014/main" id="{7D001A70-0723-3A07-4D3D-0DD8255F16D3}"/>
              </a:ext>
            </a:extLst>
          </p:cNvPr>
          <p:cNvSpPr/>
          <p:nvPr/>
        </p:nvSpPr>
        <p:spPr>
          <a:xfrm>
            <a:off x="1014984" y="154533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p:txBody>
      </p:sp>
      <p:pic>
        <p:nvPicPr>
          <p:cNvPr id="5" name="Picture 4" descr="Diagram, schematic&#10;&#10;Description automatically generated">
            <a:extLst>
              <a:ext uri="{FF2B5EF4-FFF2-40B4-BE49-F238E27FC236}">
                <a16:creationId xmlns:a16="http://schemas.microsoft.com/office/drawing/2014/main" id="{7EE6E03D-D04E-D7CC-FCE6-4F45219FD639}"/>
              </a:ext>
            </a:extLst>
          </p:cNvPr>
          <p:cNvPicPr>
            <a:picLocks noChangeAspect="1"/>
          </p:cNvPicPr>
          <p:nvPr/>
        </p:nvPicPr>
        <p:blipFill>
          <a:blip r:embed="rId2"/>
          <a:stretch>
            <a:fillRect/>
          </a:stretch>
        </p:blipFill>
        <p:spPr>
          <a:xfrm>
            <a:off x="4745736" y="826807"/>
            <a:ext cx="6961631" cy="5089361"/>
          </a:xfrm>
          <a:prstGeom prst="rect">
            <a:avLst/>
          </a:prstGeom>
        </p:spPr>
      </p:pic>
    </p:spTree>
    <p:extLst>
      <p:ext uri="{BB962C8B-B14F-4D97-AF65-F5344CB8AC3E}">
        <p14:creationId xmlns:p14="http://schemas.microsoft.com/office/powerpoint/2010/main" val="2919025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7FFDB6-4258-FCDF-64D2-2AB89EFD029F}"/>
              </a:ext>
            </a:extLst>
          </p:cNvPr>
          <p:cNvSpPr>
            <a:spLocks noGrp="1"/>
          </p:cNvSpPr>
          <p:nvPr>
            <p:ph type="ftr" sz="quarter" idx="11"/>
          </p:nvPr>
        </p:nvSpPr>
        <p:spPr/>
        <p:txBody>
          <a:bodyPr/>
          <a:lstStyle/>
          <a:p>
            <a:r>
              <a:rPr lang="en-US" sz="1050" kern="1200" dirty="0">
                <a:solidFill>
                  <a:srgbClr val="595959"/>
                </a:solidFill>
                <a:latin typeface="+mn-lt"/>
                <a:ea typeface="+mn-ea"/>
                <a:cs typeface="+mn-cs"/>
              </a:rPr>
              <a:t>CURA</a:t>
            </a:r>
          </a:p>
          <a:p>
            <a:endParaRPr lang="en-US" dirty="0"/>
          </a:p>
        </p:txBody>
      </p:sp>
      <p:sp>
        <p:nvSpPr>
          <p:cNvPr id="3" name="Slide Number Placeholder 2">
            <a:extLst>
              <a:ext uri="{FF2B5EF4-FFF2-40B4-BE49-F238E27FC236}">
                <a16:creationId xmlns:a16="http://schemas.microsoft.com/office/drawing/2014/main" id="{35EF106A-9374-D0DE-E26B-0DC484358064}"/>
              </a:ext>
            </a:extLst>
          </p:cNvPr>
          <p:cNvSpPr>
            <a:spLocks noGrp="1"/>
          </p:cNvSpPr>
          <p:nvPr>
            <p:ph type="sldNum" sz="quarter" idx="12"/>
          </p:nvPr>
        </p:nvSpPr>
        <p:spPr/>
        <p:txBody>
          <a:bodyPr/>
          <a:lstStyle/>
          <a:p>
            <a:fld id="{A49DFD55-3C28-40EF-9E31-A92D2E4017FF}" type="slidenum">
              <a:rPr lang="en-US" smtClean="0"/>
              <a:t>19</a:t>
            </a:fld>
            <a:endParaRPr lang="en-US" dirty="0"/>
          </a:p>
        </p:txBody>
      </p:sp>
      <p:sp>
        <p:nvSpPr>
          <p:cNvPr id="6" name="Oval 5">
            <a:extLst>
              <a:ext uri="{FF2B5EF4-FFF2-40B4-BE49-F238E27FC236}">
                <a16:creationId xmlns:a16="http://schemas.microsoft.com/office/drawing/2014/main" id="{E7941B50-DDDE-9704-0DA8-37B62A8C9304}"/>
              </a:ext>
            </a:extLst>
          </p:cNvPr>
          <p:cNvSpPr/>
          <p:nvPr/>
        </p:nvSpPr>
        <p:spPr>
          <a:xfrm>
            <a:off x="1990561" y="2093976"/>
            <a:ext cx="2386584"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DATAFLOW DIAGRAM LEVEL 0</a:t>
            </a:r>
          </a:p>
        </p:txBody>
      </p:sp>
      <p:pic>
        <p:nvPicPr>
          <p:cNvPr id="7" name="Picture 6" descr="Diagram">
            <a:extLst>
              <a:ext uri="{FF2B5EF4-FFF2-40B4-BE49-F238E27FC236}">
                <a16:creationId xmlns:a16="http://schemas.microsoft.com/office/drawing/2014/main" id="{3F2B1A1F-CB95-CB19-DD7D-782FE77E662E}"/>
              </a:ext>
            </a:extLst>
          </p:cNvPr>
          <p:cNvPicPr>
            <a:picLocks noChangeAspect="1"/>
          </p:cNvPicPr>
          <p:nvPr/>
        </p:nvPicPr>
        <p:blipFill>
          <a:blip r:embed="rId2"/>
          <a:stretch>
            <a:fillRect/>
          </a:stretch>
        </p:blipFill>
        <p:spPr>
          <a:xfrm>
            <a:off x="4870921" y="1303172"/>
            <a:ext cx="6382078" cy="3949903"/>
          </a:xfrm>
          <a:prstGeom prst="rect">
            <a:avLst/>
          </a:prstGeom>
        </p:spPr>
      </p:pic>
    </p:spTree>
    <p:extLst>
      <p:ext uri="{BB962C8B-B14F-4D97-AF65-F5344CB8AC3E}">
        <p14:creationId xmlns:p14="http://schemas.microsoft.com/office/powerpoint/2010/main" val="415588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solidFill>
                  <a:schemeClr val="tx1"/>
                </a:solidFill>
              </a:rPr>
              <a:t>AGENDA</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sz="1200" kern="1200">
                <a:solidFill>
                  <a:prstClr val="black">
                    <a:tint val="75000"/>
                  </a:prstClr>
                </a:solidFill>
                <a:latin typeface="Calibri" panose="020F0502020204030204"/>
                <a:ea typeface="+mn-ea"/>
                <a:cs typeface="+mn-cs"/>
              </a:rPr>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srcRect r="4196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AE77D5-27EB-5122-CE30-EB951F90927A}"/>
              </a:ext>
            </a:extLst>
          </p:cNvPr>
          <p:cNvSpPr>
            <a:spLocks noGrp="1"/>
          </p:cNvSpPr>
          <p:nvPr>
            <p:ph type="ctrTitle"/>
          </p:nvPr>
        </p:nvSpPr>
        <p:spPr>
          <a:xfrm>
            <a:off x="5028817" y="0"/>
            <a:ext cx="6979918" cy="5222117"/>
          </a:xfrm>
        </p:spPr>
        <p:txBody>
          <a:bodyPr anchor="ctr">
            <a:normAutofit/>
          </a:bodyPr>
          <a:lstStyle/>
          <a:p>
            <a:pPr algn="r"/>
            <a:r>
              <a:rPr lang="en-US" sz="5400" dirty="0"/>
              <a:t>SPRINT4  RECAP</a:t>
            </a:r>
          </a:p>
        </p:txBody>
      </p:sp>
      <p:sp>
        <p:nvSpPr>
          <p:cNvPr id="4" name="Footer Placeholder 3">
            <a:extLst>
              <a:ext uri="{FF2B5EF4-FFF2-40B4-BE49-F238E27FC236}">
                <a16:creationId xmlns:a16="http://schemas.microsoft.com/office/drawing/2014/main" id="{F469742C-5298-A478-B296-98B14DF3DDC0}"/>
              </a:ext>
            </a:extLst>
          </p:cNvPr>
          <p:cNvSpPr>
            <a:spLocks noGrp="1"/>
          </p:cNvSpPr>
          <p:nvPr>
            <p:ph type="ftr" sz="quarter" idx="11"/>
          </p:nvPr>
        </p:nvSpPr>
        <p:spPr>
          <a:xfrm>
            <a:off x="757758" y="6199631"/>
            <a:ext cx="6979918" cy="365760"/>
          </a:xfrm>
        </p:spPr>
        <p:txBody>
          <a:bodyPr>
            <a:normAutofit/>
          </a:bodyPr>
          <a:lstStyle/>
          <a:p>
            <a:pPr>
              <a:spcAft>
                <a:spcPts val="600"/>
              </a:spcAft>
            </a:pPr>
            <a:r>
              <a:rPr lang="en-US"/>
              <a:t>CURA</a:t>
            </a:r>
          </a:p>
        </p:txBody>
      </p:sp>
      <p:sp>
        <p:nvSpPr>
          <p:cNvPr id="5" name="Slide Number Placeholder 4">
            <a:extLst>
              <a:ext uri="{FF2B5EF4-FFF2-40B4-BE49-F238E27FC236}">
                <a16:creationId xmlns:a16="http://schemas.microsoft.com/office/drawing/2014/main" id="{8DD33D35-6ED0-6579-62D2-4985714475A0}"/>
              </a:ext>
            </a:extLst>
          </p:cNvPr>
          <p:cNvSpPr>
            <a:spLocks noGrp="1"/>
          </p:cNvSpPr>
          <p:nvPr>
            <p:ph type="sldNum" sz="quarter" idx="12"/>
          </p:nvPr>
        </p:nvSpPr>
        <p:spPr>
          <a:xfrm>
            <a:off x="10820401" y="6199631"/>
            <a:ext cx="1055914" cy="365125"/>
          </a:xfrm>
          <a:prstGeom prst="ellipse">
            <a:avLst/>
          </a:prstGeom>
        </p:spPr>
        <p:txBody>
          <a:bodyPr>
            <a:normAutofit/>
          </a:bodyPr>
          <a:lstStyle/>
          <a:p>
            <a:pPr>
              <a:spcAft>
                <a:spcPts val="600"/>
              </a:spcAft>
            </a:pPr>
            <a:r>
              <a:rPr lang="en-US" dirty="0"/>
              <a:t>. </a:t>
            </a:r>
          </a:p>
        </p:txBody>
      </p:sp>
      <p:sp>
        <p:nvSpPr>
          <p:cNvPr id="3" name="TextBox 2">
            <a:extLst>
              <a:ext uri="{FF2B5EF4-FFF2-40B4-BE49-F238E27FC236}">
                <a16:creationId xmlns:a16="http://schemas.microsoft.com/office/drawing/2014/main" id="{61C68BFA-E2B7-514B-052A-320ECAA99843}"/>
              </a:ext>
            </a:extLst>
          </p:cNvPr>
          <p:cNvSpPr txBox="1"/>
          <p:nvPr/>
        </p:nvSpPr>
        <p:spPr>
          <a:xfrm>
            <a:off x="7475185" y="3429000"/>
            <a:ext cx="6099858" cy="923330"/>
          </a:xfrm>
          <a:prstGeom prst="rect">
            <a:avLst/>
          </a:prstGeom>
          <a:noFill/>
        </p:spPr>
        <p:txBody>
          <a:bodyPr wrap="square">
            <a:spAutoFit/>
          </a:bodyPr>
          <a:lstStyle/>
          <a:p>
            <a:pPr marL="285750" indent="-285750">
              <a:buFont typeface="Arial" panose="020B0604020202020204" pitchFamily="34" charset="0"/>
              <a:buChar char="•"/>
            </a:pPr>
            <a:r>
              <a:rPr lang="en-US" dirty="0"/>
              <a:t>SCHEDULE</a:t>
            </a:r>
          </a:p>
          <a:p>
            <a:pPr marL="285750" indent="-285750">
              <a:buFont typeface="Arial" panose="020B0604020202020204" pitchFamily="34" charset="0"/>
              <a:buChar char="•"/>
            </a:pPr>
            <a:r>
              <a:rPr lang="en-US" dirty="0"/>
              <a:t>Multiple features like add data</a:t>
            </a:r>
          </a:p>
          <a:p>
            <a:pPr marL="285750" indent="-285750">
              <a:buFont typeface="Arial" panose="020B0604020202020204" pitchFamily="34" charset="0"/>
              <a:buChar char="•"/>
            </a:pPr>
            <a:r>
              <a:rPr lang="en-US" dirty="0"/>
              <a:t>Created Proper UI</a:t>
            </a:r>
          </a:p>
        </p:txBody>
      </p:sp>
    </p:spTree>
    <p:extLst>
      <p:ext uri="{BB962C8B-B14F-4D97-AF65-F5344CB8AC3E}">
        <p14:creationId xmlns:p14="http://schemas.microsoft.com/office/powerpoint/2010/main" val="335440975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title"/>
          </p:nvPr>
        </p:nvSpPr>
        <p:spPr>
          <a:xfrm>
            <a:off x="2933700" y="892177"/>
            <a:ext cx="7145020" cy="1007743"/>
          </a:xfrm>
        </p:spPr>
        <p:txBody>
          <a:bodyPr/>
          <a:lstStyle/>
          <a:p>
            <a:pPr algn="ctr"/>
            <a:r>
              <a:rPr lang="en-US" dirty="0"/>
              <a:t>SPRINT 5 VS SPRINT 6</a:t>
            </a:r>
            <a:endParaRPr lang="en-IN" dirty="0"/>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body" idx="1"/>
          </p:nvPr>
        </p:nvSpPr>
        <p:spPr/>
        <p:txBody>
          <a:bodyPr/>
          <a:lstStyle/>
          <a:p>
            <a:r>
              <a:rPr lang="en-US" b="1" dirty="0"/>
              <a:t>SPRINT 5 </a:t>
            </a:r>
            <a:endParaRPr lang="en-IN" b="1" dirty="0"/>
          </a:p>
        </p:txBody>
      </p:sp>
      <p:sp>
        <p:nvSpPr>
          <p:cNvPr id="7" name="Content Placeholder 6">
            <a:extLst>
              <a:ext uri="{FF2B5EF4-FFF2-40B4-BE49-F238E27FC236}">
                <a16:creationId xmlns:a16="http://schemas.microsoft.com/office/drawing/2014/main" id="{9F55193C-433C-9E33-88AD-677F2CEBC8FC}"/>
              </a:ext>
            </a:extLst>
          </p:cNvPr>
          <p:cNvSpPr>
            <a:spLocks noGrp="1"/>
          </p:cNvSpPr>
          <p:nvPr>
            <p:ph sz="half" idx="2"/>
          </p:nvPr>
        </p:nvSpPr>
        <p:spPr/>
        <p:txBody>
          <a:bodyPr>
            <a:normAutofit/>
          </a:bodyPr>
          <a:lstStyle/>
          <a:p>
            <a:pPr marL="285750" indent="-285750">
              <a:buFont typeface="Arial" panose="020B0604020202020204" pitchFamily="34" charset="0"/>
              <a:buChar char="•"/>
            </a:pPr>
            <a:r>
              <a:rPr lang="en-US" sz="1400" dirty="0"/>
              <a:t>SURFING THROUGH THE OPTIONS ACOORDING TO THE ROLE OF THE PERSON USING THE APPLICATION.</a:t>
            </a:r>
          </a:p>
          <a:p>
            <a:pPr marL="285750" indent="-285750">
              <a:buFont typeface="Arial" panose="020B0604020202020204" pitchFamily="34" charset="0"/>
              <a:buChar char="•"/>
            </a:pPr>
            <a:r>
              <a:rPr lang="en-US" sz="1400" dirty="0"/>
              <a:t>UPDATING THE CURRENT PROFILE STATUS BY UPLAODING FILES</a:t>
            </a:r>
          </a:p>
        </p:txBody>
      </p:sp>
      <p:sp>
        <p:nvSpPr>
          <p:cNvPr id="8" name="Text Placeholder 7">
            <a:extLst>
              <a:ext uri="{FF2B5EF4-FFF2-40B4-BE49-F238E27FC236}">
                <a16:creationId xmlns:a16="http://schemas.microsoft.com/office/drawing/2014/main" id="{AD12A79B-F383-67C5-6E71-7CC0DA29343F}"/>
              </a:ext>
            </a:extLst>
          </p:cNvPr>
          <p:cNvSpPr>
            <a:spLocks noGrp="1"/>
          </p:cNvSpPr>
          <p:nvPr>
            <p:ph type="body" sz="quarter" idx="3"/>
          </p:nvPr>
        </p:nvSpPr>
        <p:spPr/>
        <p:txBody>
          <a:bodyPr/>
          <a:lstStyle/>
          <a:p>
            <a:r>
              <a:rPr lang="en-US" b="1" dirty="0"/>
              <a:t>SPRINT 6</a:t>
            </a:r>
            <a:endParaRPr lang="en-IN" b="1" dirty="0"/>
          </a:p>
        </p:txBody>
      </p:sp>
      <p:sp>
        <p:nvSpPr>
          <p:cNvPr id="9" name="Content Placeholder 8">
            <a:extLst>
              <a:ext uri="{FF2B5EF4-FFF2-40B4-BE49-F238E27FC236}">
                <a16:creationId xmlns:a16="http://schemas.microsoft.com/office/drawing/2014/main" id="{AFEDC969-76C2-A2E8-5CFA-5739F7B22924}"/>
              </a:ext>
            </a:extLst>
          </p:cNvPr>
          <p:cNvSpPr>
            <a:spLocks noGrp="1"/>
          </p:cNvSpPr>
          <p:nvPr>
            <p:ph sz="quarter" idx="4"/>
          </p:nvPr>
        </p:nvSpPr>
        <p:spPr/>
        <p:txBody>
          <a:bodyPr/>
          <a:lstStyle/>
          <a:p>
            <a:pPr marL="285750" indent="-285750">
              <a:buFont typeface="Arial" panose="020B0604020202020204" pitchFamily="34" charset="0"/>
              <a:buChar char="•"/>
            </a:pPr>
            <a:r>
              <a:rPr lang="en-IN" dirty="0"/>
              <a:t>Updating patient, pathologist and admin modules.</a:t>
            </a:r>
          </a:p>
          <a:p>
            <a:pPr marL="285750" indent="-285750">
              <a:buFont typeface="Arial" panose="020B0604020202020204" pitchFamily="34" charset="0"/>
              <a:buChar char="•"/>
            </a:pPr>
            <a:r>
              <a:rPr lang="en-IN" dirty="0"/>
              <a:t>Improvising backend .</a:t>
            </a:r>
          </a:p>
        </p:txBody>
      </p:sp>
      <p:sp>
        <p:nvSpPr>
          <p:cNvPr id="4" name="Footer Placeholder 3">
            <a:extLst>
              <a:ext uri="{FF2B5EF4-FFF2-40B4-BE49-F238E27FC236}">
                <a16:creationId xmlns:a16="http://schemas.microsoft.com/office/drawing/2014/main" id="{4EF235B6-25FF-D196-78CE-50F3FCA5DCE5}"/>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D5E66754-E9F9-BD24-65C8-FBAC7BCDA437}"/>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61616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0" name="Picture 29">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2" name="Rectangle 3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phere of mesh and nodes">
            <a:extLst>
              <a:ext uri="{FF2B5EF4-FFF2-40B4-BE49-F238E27FC236}">
                <a16:creationId xmlns:a16="http://schemas.microsoft.com/office/drawing/2014/main" id="{F2CE4904-1C8D-A308-B9EA-7AA41A3809F9}"/>
              </a:ext>
            </a:extLst>
          </p:cNvPr>
          <p:cNvPicPr>
            <a:picLocks noChangeAspect="1"/>
          </p:cNvPicPr>
          <p:nvPr/>
        </p:nvPicPr>
        <p:blipFill rotWithShape="1">
          <a:blip r:embed="rId4">
            <a:alphaModFix amt="40000"/>
          </a:blip>
          <a:srcRect l="7339" t="15758" b="14746"/>
          <a:stretch/>
        </p:blipFill>
        <p:spPr>
          <a:xfrm>
            <a:off x="20" y="-206819"/>
            <a:ext cx="12191980" cy="6857990"/>
          </a:xfrm>
          <a:prstGeom prst="rect">
            <a:avLst/>
          </a:prstGeom>
        </p:spPr>
      </p:pic>
      <p:pic>
        <p:nvPicPr>
          <p:cNvPr id="34" name="Picture 33">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6" name="Picture 35">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TextBox 9">
            <a:extLst>
              <a:ext uri="{FF2B5EF4-FFF2-40B4-BE49-F238E27FC236}">
                <a16:creationId xmlns:a16="http://schemas.microsoft.com/office/drawing/2014/main" id="{140A148D-E022-0535-C4C4-C0BFD6BBD0EE}"/>
              </a:ext>
            </a:extLst>
          </p:cNvPr>
          <p:cNvSpPr txBox="1"/>
          <p:nvPr/>
        </p:nvSpPr>
        <p:spPr>
          <a:xfrm>
            <a:off x="1371600" y="3014139"/>
            <a:ext cx="9448800" cy="182509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dirty="0">
                <a:latin typeface="+mj-lt"/>
                <a:ea typeface="+mj-ea"/>
                <a:cs typeface="+mj-cs"/>
              </a:rPr>
              <a:t>PRODUCT   BACKLOG</a:t>
            </a:r>
          </a:p>
        </p:txBody>
      </p:sp>
      <p:sp>
        <p:nvSpPr>
          <p:cNvPr id="8" name="Slide Number Placeholder 7">
            <a:extLst>
              <a:ext uri="{FF2B5EF4-FFF2-40B4-BE49-F238E27FC236}">
                <a16:creationId xmlns:a16="http://schemas.microsoft.com/office/drawing/2014/main" id="{2B8BD7DF-71D6-EEE4-873B-80D71F234E41}"/>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22</a:t>
            </a:fld>
            <a:endParaRPr lang="en-US"/>
          </a:p>
        </p:txBody>
      </p:sp>
      <p:sp>
        <p:nvSpPr>
          <p:cNvPr id="7" name="Footer Placeholder 6">
            <a:extLst>
              <a:ext uri="{FF2B5EF4-FFF2-40B4-BE49-F238E27FC236}">
                <a16:creationId xmlns:a16="http://schemas.microsoft.com/office/drawing/2014/main" id="{A847D4BA-58CF-5D77-E0E6-D297FD9AF995}"/>
              </a:ext>
            </a:extLst>
          </p:cNvPr>
          <p:cNvSpPr>
            <a:spLocks noGrp="1"/>
          </p:cNvSpPr>
          <p:nvPr>
            <p:ph type="ftr" sz="quarter" idx="11"/>
          </p:nvPr>
        </p:nvSpPr>
        <p:spPr>
          <a:xfrm>
            <a:off x="1371600" y="5534579"/>
            <a:ext cx="64008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3332935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5">
            <a:extLst>
              <a:ext uri="{FF2B5EF4-FFF2-40B4-BE49-F238E27FC236}">
                <a16:creationId xmlns:a16="http://schemas.microsoft.com/office/drawing/2014/main" id="{B40E9EA5-467D-4E73-3C32-A42A412D1FEE}"/>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a:t>PRODUCT BACKLOG</a:t>
            </a:r>
          </a:p>
        </p:txBody>
      </p:sp>
      <p:sp>
        <p:nvSpPr>
          <p:cNvPr id="18" name="Rectangle 17">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9D60E31-84C6-9F9C-815A-5996D763094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a:t>CURA</a:t>
            </a:r>
          </a:p>
        </p:txBody>
      </p:sp>
      <p:sp>
        <p:nvSpPr>
          <p:cNvPr id="3" name="Slide Number Placeholder 2">
            <a:extLst>
              <a:ext uri="{FF2B5EF4-FFF2-40B4-BE49-F238E27FC236}">
                <a16:creationId xmlns:a16="http://schemas.microsoft.com/office/drawing/2014/main" id="{9E9785F5-8065-4EE4-37EA-6D04941C5DC6}"/>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a:t>
            </a:r>
          </a:p>
        </p:txBody>
      </p:sp>
      <p:graphicFrame>
        <p:nvGraphicFramePr>
          <p:cNvPr id="9" name="Table 6">
            <a:extLst>
              <a:ext uri="{FF2B5EF4-FFF2-40B4-BE49-F238E27FC236}">
                <a16:creationId xmlns:a16="http://schemas.microsoft.com/office/drawing/2014/main" id="{47BE9E85-AD33-6C3D-6A5F-A554ADC0F3D2}"/>
              </a:ext>
            </a:extLst>
          </p:cNvPr>
          <p:cNvGraphicFramePr>
            <a:graphicFrameLocks noGrp="1"/>
          </p:cNvGraphicFramePr>
          <p:nvPr>
            <p:extLst>
              <p:ext uri="{D42A27DB-BD31-4B8C-83A1-F6EECF244321}">
                <p14:modId xmlns:p14="http://schemas.microsoft.com/office/powerpoint/2010/main" val="3181948805"/>
              </p:ext>
            </p:extLst>
          </p:nvPr>
        </p:nvGraphicFramePr>
        <p:xfrm>
          <a:off x="768626" y="2118644"/>
          <a:ext cx="10733391" cy="3672212"/>
        </p:xfrm>
        <a:graphic>
          <a:graphicData uri="http://schemas.openxmlformats.org/drawingml/2006/table">
            <a:tbl>
              <a:tblPr firstRow="1" bandRow="1">
                <a:tableStyleId>{93296810-A885-4BE3-A3E7-6D5BEEA58F35}</a:tableStyleId>
              </a:tblPr>
              <a:tblGrid>
                <a:gridCol w="1324180">
                  <a:extLst>
                    <a:ext uri="{9D8B030D-6E8A-4147-A177-3AD203B41FA5}">
                      <a16:colId xmlns:a16="http://schemas.microsoft.com/office/drawing/2014/main" val="3445217473"/>
                    </a:ext>
                  </a:extLst>
                </a:gridCol>
                <a:gridCol w="1317420">
                  <a:extLst>
                    <a:ext uri="{9D8B030D-6E8A-4147-A177-3AD203B41FA5}">
                      <a16:colId xmlns:a16="http://schemas.microsoft.com/office/drawing/2014/main" val="2810815905"/>
                    </a:ext>
                  </a:extLst>
                </a:gridCol>
                <a:gridCol w="8091791">
                  <a:extLst>
                    <a:ext uri="{9D8B030D-6E8A-4147-A177-3AD203B41FA5}">
                      <a16:colId xmlns:a16="http://schemas.microsoft.com/office/drawing/2014/main" val="2874495568"/>
                    </a:ext>
                  </a:extLst>
                </a:gridCol>
              </a:tblGrid>
              <a:tr h="307462">
                <a:tc>
                  <a:txBody>
                    <a:bodyPr/>
                    <a:lstStyle/>
                    <a:p>
                      <a:pPr algn="ctr"/>
                      <a:r>
                        <a:rPr lang="en-US" sz="1000" b="1">
                          <a:latin typeface="Times New Roman" panose="02020603050405020304" pitchFamily="18" charset="0"/>
                          <a:cs typeface="Times New Roman" panose="02020603050405020304" pitchFamily="18" charset="0"/>
                        </a:rPr>
                        <a:t>Issue Type  </a:t>
                      </a:r>
                    </a:p>
                  </a:txBody>
                  <a:tcPr marL="77176" marR="77176" marT="38588" marB="38588"/>
                </a:tc>
                <a:tc>
                  <a:txBody>
                    <a:bodyPr/>
                    <a:lstStyle/>
                    <a:p>
                      <a:pPr algn="ctr"/>
                      <a:r>
                        <a:rPr lang="en-US" sz="1000" b="1">
                          <a:latin typeface="Times New Roman" panose="02020603050405020304" pitchFamily="18" charset="0"/>
                          <a:cs typeface="Times New Roman" panose="02020603050405020304" pitchFamily="18" charset="0"/>
                        </a:rPr>
                        <a:t>ID</a:t>
                      </a:r>
                    </a:p>
                  </a:txBody>
                  <a:tcPr marL="77176" marR="77176" marT="38588" marB="38588"/>
                </a:tc>
                <a:tc>
                  <a:txBody>
                    <a:bodyPr/>
                    <a:lstStyle/>
                    <a:p>
                      <a:pPr algn="ctr"/>
                      <a:r>
                        <a:rPr lang="en-US" sz="1000" b="1" dirty="0">
                          <a:latin typeface="Times New Roman" panose="02020603050405020304" pitchFamily="18" charset="0"/>
                          <a:cs typeface="Times New Roman" panose="02020603050405020304" pitchFamily="18" charset="0"/>
                        </a:rPr>
                        <a:t>Name</a:t>
                      </a:r>
                    </a:p>
                  </a:txBody>
                  <a:tcPr marL="77176" marR="77176" marT="38588" marB="38588"/>
                </a:tc>
                <a:extLst>
                  <a:ext uri="{0D108BD9-81ED-4DB2-BD59-A6C34878D82A}">
                    <a16:rowId xmlns:a16="http://schemas.microsoft.com/office/drawing/2014/main" val="183069984"/>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CURA-29</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txBody>
                  <a:tcPr marL="5359" marR="5359" marT="5359" marB="0"/>
                </a:tc>
                <a:extLst>
                  <a:ext uri="{0D108BD9-81ED-4DB2-BD59-A6C34878D82A}">
                    <a16:rowId xmlns:a16="http://schemas.microsoft.com/office/drawing/2014/main" val="2676366126"/>
                  </a:ext>
                </a:extLst>
              </a:tr>
              <a:tr h="404172">
                <a:tc>
                  <a:txBody>
                    <a:bodyPr/>
                    <a:lstStyle/>
                    <a:p>
                      <a:pPr algn="ctr"/>
                      <a:r>
                        <a:rPr lang="en-US" sz="1000">
                          <a:latin typeface="Times New Roman" panose="02020603050405020304" pitchFamily="18" charset="0"/>
                          <a:cs typeface="Times New Roman" panose="02020603050405020304" pitchFamily="18" charset="0"/>
                        </a:rPr>
                        <a:t> 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CURA-30</a:t>
                      </a:r>
                    </a:p>
                  </a:txBody>
                  <a:tcPr marL="77176" marR="77176" marT="38588" marB="38588"/>
                </a:tc>
                <a:tc>
                  <a:txBody>
                    <a:bodyPr/>
                    <a:lstStyle/>
                    <a:p>
                      <a:pPr algn="l" fontAlgn="t"/>
                      <a:r>
                        <a:rPr lang="en-US" sz="1000" kern="120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000" kern="1200">
                          <a:solidFill>
                            <a:schemeClr val="dk1"/>
                          </a:solidFill>
                          <a:latin typeface="Times New Roman" panose="02020603050405020304" pitchFamily="18" charset="0"/>
                          <a:ea typeface="+mn-ea"/>
                          <a:cs typeface="Times New Roman" panose="02020603050405020304" pitchFamily="18" charset="0"/>
                        </a:rPr>
                      </a:br>
                      <a:endParaRPr lang="en-US" sz="1000" kern="1200">
                        <a:solidFill>
                          <a:schemeClr val="dk1"/>
                        </a:solidFill>
                        <a:latin typeface="Times New Roman" panose="02020603050405020304" pitchFamily="18" charset="0"/>
                        <a:ea typeface="+mn-ea"/>
                        <a:cs typeface="Times New Roman" panose="02020603050405020304" pitchFamily="18" charset="0"/>
                      </a:endParaRPr>
                    </a:p>
                  </a:txBody>
                  <a:tcPr marL="5359" marR="5359" marT="5359" marB="0"/>
                </a:tc>
                <a:extLst>
                  <a:ext uri="{0D108BD9-81ED-4DB2-BD59-A6C34878D82A}">
                    <a16:rowId xmlns:a16="http://schemas.microsoft.com/office/drawing/2014/main" val="38358248"/>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CURA-31</a:t>
                      </a:r>
                    </a:p>
                  </a:txBody>
                  <a:tcPr marL="77176" marR="77176" marT="38588" marB="38588"/>
                </a:tc>
                <a:tc>
                  <a:txBody>
                    <a:bodyPr/>
                    <a:lstStyle/>
                    <a:p>
                      <a:pPr algn="l"/>
                      <a:r>
                        <a:rPr lang="en-US" sz="1000">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a:t>
                      </a:r>
                    </a:p>
                  </a:txBody>
                  <a:tcPr marL="77176" marR="77176" marT="38588" marB="38588"/>
                </a:tc>
                <a:extLst>
                  <a:ext uri="{0D108BD9-81ED-4DB2-BD59-A6C34878D82A}">
                    <a16:rowId xmlns:a16="http://schemas.microsoft.com/office/drawing/2014/main" val="3838527665"/>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CURA-32</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txBody>
                  <a:tcPr marL="5359" marR="5359" marT="5359" marB="0"/>
                </a:tc>
                <a:extLst>
                  <a:ext uri="{0D108BD9-81ED-4DB2-BD59-A6C34878D82A}">
                    <a16:rowId xmlns:a16="http://schemas.microsoft.com/office/drawing/2014/main" val="2301753243"/>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CURA-33</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txBody>
                  <a:tcPr marL="5359" marR="5359" marT="5359" marB="0"/>
                </a:tc>
                <a:extLst>
                  <a:ext uri="{0D108BD9-81ED-4DB2-BD59-A6C34878D82A}">
                    <a16:rowId xmlns:a16="http://schemas.microsoft.com/office/drawing/2014/main" val="829551582"/>
                  </a:ext>
                </a:extLst>
              </a:tr>
              <a:tr h="40417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CURA-34</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txBody>
                  <a:tcPr marL="5359" marR="5359" marT="5359" marB="0"/>
                </a:tc>
                <a:extLst>
                  <a:ext uri="{0D108BD9-81ED-4DB2-BD59-A6C34878D82A}">
                    <a16:rowId xmlns:a16="http://schemas.microsoft.com/office/drawing/2014/main" val="2199833881"/>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CURA-36</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 so that it will be very helpful to doctors.</a:t>
                      </a:r>
                    </a:p>
                  </a:txBody>
                  <a:tcPr marL="5359" marR="5359" marT="5359" marB="0"/>
                </a:tc>
                <a:extLst>
                  <a:ext uri="{0D108BD9-81ED-4DB2-BD59-A6C34878D82A}">
                    <a16:rowId xmlns:a16="http://schemas.microsoft.com/office/drawing/2014/main" val="484386149"/>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CURA-37</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Patient, I want to registers patient's for admittance to the hospital.</a:t>
                      </a:r>
                    </a:p>
                  </a:txBody>
                  <a:tcPr marL="5359" marR="5359" marT="5359" marB="0"/>
                </a:tc>
                <a:extLst>
                  <a:ext uri="{0D108BD9-81ED-4DB2-BD59-A6C34878D82A}">
                    <a16:rowId xmlns:a16="http://schemas.microsoft.com/office/drawing/2014/main" val="1448367312"/>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CURA-38</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Patient, I want to manages patient financial operations, including billing and insurance.</a:t>
                      </a:r>
                    </a:p>
                  </a:txBody>
                  <a:tcPr marL="5359" marR="5359" marT="5359" marB="0"/>
                </a:tc>
                <a:extLst>
                  <a:ext uri="{0D108BD9-81ED-4DB2-BD59-A6C34878D82A}">
                    <a16:rowId xmlns:a16="http://schemas.microsoft.com/office/drawing/2014/main" val="3119750311"/>
                  </a:ext>
                </a:extLst>
              </a:tr>
              <a:tr h="40417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CURA-39</a:t>
                      </a:r>
                    </a:p>
                  </a:txBody>
                  <a:tcPr marL="77176" marR="77176" marT="38588" marB="38588"/>
                </a:tc>
                <a:tc>
                  <a:txBody>
                    <a:bodyPr/>
                    <a:lstStyle/>
                    <a:p>
                      <a:pPr algn="l" fontAlgn="t"/>
                      <a:r>
                        <a:rPr lang="en-US" sz="1000" b="0" i="0" u="none" strike="noStrike" dirty="0">
                          <a:solidFill>
                            <a:srgbClr val="000000"/>
                          </a:solidFill>
                          <a:effectLst/>
                          <a:latin typeface="Times New Roman" panose="02020603050405020304" pitchFamily="18" charset="0"/>
                          <a:cs typeface="Times New Roman" panose="02020603050405020304" pitchFamily="18" charset="0"/>
                        </a:rPr>
                        <a:t>As a Staff, I want to know the ward management which helps caregivers plan, track, and manage the various departments in the hospital so that it will very helpful to patients.</a:t>
                      </a:r>
                    </a:p>
                  </a:txBody>
                  <a:tcPr marL="5359" marR="5359" marT="5359" marB="0"/>
                </a:tc>
                <a:extLst>
                  <a:ext uri="{0D108BD9-81ED-4DB2-BD59-A6C34878D82A}">
                    <a16:rowId xmlns:a16="http://schemas.microsoft.com/office/drawing/2014/main" val="3437460091"/>
                  </a:ext>
                </a:extLst>
              </a:tr>
            </a:tbl>
          </a:graphicData>
        </a:graphic>
      </p:graphicFrame>
    </p:spTree>
    <p:extLst>
      <p:ext uri="{BB962C8B-B14F-4D97-AF65-F5344CB8AC3E}">
        <p14:creationId xmlns:p14="http://schemas.microsoft.com/office/powerpoint/2010/main" val="366883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E4F486DE-452E-BF8F-1AA6-C331632C7AE4}"/>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dirty="0"/>
              <a:t>Sprint BACKLOG</a:t>
            </a:r>
          </a:p>
        </p:txBody>
      </p:sp>
      <p:sp>
        <p:nvSpPr>
          <p:cNvPr id="3" name="Footer Placeholder 2">
            <a:extLst>
              <a:ext uri="{FF2B5EF4-FFF2-40B4-BE49-F238E27FC236}">
                <a16:creationId xmlns:a16="http://schemas.microsoft.com/office/drawing/2014/main" id="{A85B1976-4DF4-BBF9-02B2-00EA2BFD9FF7}"/>
              </a:ext>
            </a:extLst>
          </p:cNvPr>
          <p:cNvSpPr>
            <a:spLocks noGrp="1"/>
          </p:cNvSpPr>
          <p:nvPr>
            <p:ph type="ftr" sz="quarter" idx="11"/>
          </p:nvPr>
        </p:nvSpPr>
        <p:spPr>
          <a:xfrm>
            <a:off x="812667" y="6221571"/>
            <a:ext cx="5098138" cy="365760"/>
          </a:xfrm>
        </p:spPr>
        <p:txBody>
          <a:bodyPr vert="horz" lIns="91440" tIns="45720" rIns="91440" bIns="45720" rtlCol="0" anchor="ctr">
            <a:normAutofit/>
          </a:bodyPr>
          <a:lstStyle/>
          <a:p>
            <a:pPr>
              <a:spcAft>
                <a:spcPts val="600"/>
              </a:spcAft>
            </a:pPr>
            <a:r>
              <a:rPr lang="en-US" dirty="0"/>
              <a:t>CURA</a:t>
            </a:r>
            <a:endParaRPr lang="en-US" kern="1200" dirty="0">
              <a:solidFill>
                <a:schemeClr val="tx1">
                  <a:tint val="75000"/>
                </a:schemeClr>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390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a:t>Sprint BACKLOG 5</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3460236992"/>
              </p:ext>
            </p:extLst>
          </p:nvPr>
        </p:nvGraphicFramePr>
        <p:xfrm>
          <a:off x="439558" y="2135674"/>
          <a:ext cx="11312884" cy="3627566"/>
        </p:xfrm>
        <a:graphic>
          <a:graphicData uri="http://schemas.openxmlformats.org/drawingml/2006/table">
            <a:tbl>
              <a:tblPr firstRow="1" bandRow="1">
                <a:tableStyleId>{93296810-A885-4BE3-A3E7-6D5BEEA58F35}</a:tableStyleId>
              </a:tblPr>
              <a:tblGrid>
                <a:gridCol w="1053014">
                  <a:extLst>
                    <a:ext uri="{9D8B030D-6E8A-4147-A177-3AD203B41FA5}">
                      <a16:colId xmlns:a16="http://schemas.microsoft.com/office/drawing/2014/main" val="2431643798"/>
                    </a:ext>
                  </a:extLst>
                </a:gridCol>
                <a:gridCol w="1395028">
                  <a:extLst>
                    <a:ext uri="{9D8B030D-6E8A-4147-A177-3AD203B41FA5}">
                      <a16:colId xmlns:a16="http://schemas.microsoft.com/office/drawing/2014/main" val="611363021"/>
                    </a:ext>
                  </a:extLst>
                </a:gridCol>
                <a:gridCol w="7393752">
                  <a:extLst>
                    <a:ext uri="{9D8B030D-6E8A-4147-A177-3AD203B41FA5}">
                      <a16:colId xmlns:a16="http://schemas.microsoft.com/office/drawing/2014/main" val="3141220176"/>
                    </a:ext>
                  </a:extLst>
                </a:gridCol>
                <a:gridCol w="1471090">
                  <a:extLst>
                    <a:ext uri="{9D8B030D-6E8A-4147-A177-3AD203B41FA5}">
                      <a16:colId xmlns:a16="http://schemas.microsoft.com/office/drawing/2014/main" val="2859450301"/>
                    </a:ext>
                  </a:extLst>
                </a:gridCol>
              </a:tblGrid>
              <a:tr h="1176939">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Story Points</a:t>
                      </a:r>
                    </a:p>
                    <a:p>
                      <a:pPr algn="ctr"/>
                      <a:r>
                        <a:rPr lang="en-US" sz="1900" b="1" dirty="0">
                          <a:latin typeface="Times New Roman" panose="02020603050405020304" pitchFamily="18" charset="0"/>
                          <a:cs typeface="Times New Roman" panose="02020603050405020304" pitchFamily="18" charset="0"/>
                        </a:rPr>
                        <a:t>Estimate</a:t>
                      </a: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- 39</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able to search on the app, so that I can find the necessary information .</a:t>
                      </a:r>
                    </a:p>
                  </a:txBody>
                  <a:tcPr marL="10157" marR="10157" marT="10157" marB="0"/>
                </a:tc>
                <a:tc>
                  <a:txBody>
                    <a:bodyPr/>
                    <a:lstStyle/>
                    <a:p>
                      <a:pPr algn="ctr"/>
                      <a:r>
                        <a:rPr lang="en-US" sz="19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- 40</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update my profile and also upload reports so that doctor can know the patient condition.</a:t>
                      </a:r>
                      <a:br>
                        <a:rPr lang="en-US" sz="1900" b="0" i="0" u="none" strike="noStrike">
                          <a:solidFill>
                            <a:srgbClr val="000000"/>
                          </a:solidFill>
                          <a:effectLst/>
                          <a:latin typeface="Times New Roman" panose="02020603050405020304" pitchFamily="18" charset="0"/>
                          <a:cs typeface="Times New Roman" panose="02020603050405020304" pitchFamily="18" charset="0"/>
                        </a:rPr>
                      </a:br>
                      <a:endParaRPr lang="en-US" sz="19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- 41</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an admin, I want to see all the doctor's list in the application so that, I can manage the system according to my need.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143389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6">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3" name="Picture 18">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6" name="Picture 5">
            <a:extLst>
              <a:ext uri="{FF2B5EF4-FFF2-40B4-BE49-F238E27FC236}">
                <a16:creationId xmlns:a16="http://schemas.microsoft.com/office/drawing/2014/main" id="{7715A9F1-C38A-F5F5-8EEE-FA38A405A098}"/>
              </a:ext>
            </a:extLst>
          </p:cNvPr>
          <p:cNvPicPr>
            <a:picLocks noChangeAspect="1"/>
          </p:cNvPicPr>
          <p:nvPr/>
        </p:nvPicPr>
        <p:blipFill rotWithShape="1">
          <a:blip r:embed="rId4">
            <a:alphaModFix amt="40000"/>
          </a:blip>
          <a:srcRect t="6528" b="8245"/>
          <a:stretch/>
        </p:blipFill>
        <p:spPr>
          <a:xfrm>
            <a:off x="0" y="0"/>
            <a:ext cx="12191980" cy="6857990"/>
          </a:xfrm>
          <a:prstGeom prst="rect">
            <a:avLst/>
          </a:prstGeom>
        </p:spPr>
      </p:pic>
      <p:sp>
        <p:nvSpPr>
          <p:cNvPr id="2" name="Title 1">
            <a:extLst>
              <a:ext uri="{FF2B5EF4-FFF2-40B4-BE49-F238E27FC236}">
                <a16:creationId xmlns:a16="http://schemas.microsoft.com/office/drawing/2014/main" id="{F13552CD-30E6-3E5A-C839-D33C1608AA79}"/>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a:t>USER STORIES AND ACCEPTANCE CRITERIA</a:t>
            </a:r>
          </a:p>
        </p:txBody>
      </p:sp>
      <p:sp>
        <p:nvSpPr>
          <p:cNvPr id="4" name="Slide Number Placeholder 3">
            <a:extLst>
              <a:ext uri="{FF2B5EF4-FFF2-40B4-BE49-F238E27FC236}">
                <a16:creationId xmlns:a16="http://schemas.microsoft.com/office/drawing/2014/main" id="{34DC4163-6323-21B4-A212-BDA71B168CC0}"/>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26</a:t>
            </a:fld>
            <a:endParaRPr lang="en-US"/>
          </a:p>
        </p:txBody>
      </p:sp>
      <p:sp>
        <p:nvSpPr>
          <p:cNvPr id="3" name="Footer Placeholder 2">
            <a:extLst>
              <a:ext uri="{FF2B5EF4-FFF2-40B4-BE49-F238E27FC236}">
                <a16:creationId xmlns:a16="http://schemas.microsoft.com/office/drawing/2014/main" id="{6D32C383-23CD-27FC-A815-F8DBF6221198}"/>
              </a:ext>
            </a:extLst>
          </p:cNvPr>
          <p:cNvSpPr>
            <a:spLocks noGrp="1"/>
          </p:cNvSpPr>
          <p:nvPr>
            <p:ph type="ftr" sz="quarter" idx="11"/>
          </p:nvPr>
        </p:nvSpPr>
        <p:spPr>
          <a:xfrm>
            <a:off x="937648" y="6139012"/>
            <a:ext cx="64008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315667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7" name="Rectangle 26">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36695" y="643464"/>
            <a:ext cx="3819557" cy="5129391"/>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661792956"/>
              </p:ext>
            </p:extLst>
          </p:nvPr>
        </p:nvGraphicFramePr>
        <p:xfrm>
          <a:off x="5316953" y="941122"/>
          <a:ext cx="5637338" cy="5129391"/>
        </p:xfrm>
        <a:graphic>
          <a:graphicData uri="http://schemas.openxmlformats.org/drawingml/2006/table">
            <a:tbl>
              <a:tblPr firstRow="1" bandRow="1">
                <a:noFill/>
                <a:tableStyleId>{9D7B26C5-4107-4FEC-AEDC-1716B250A1EF}</a:tableStyleId>
              </a:tblPr>
              <a:tblGrid>
                <a:gridCol w="966154">
                  <a:extLst>
                    <a:ext uri="{9D8B030D-6E8A-4147-A177-3AD203B41FA5}">
                      <a16:colId xmlns:a16="http://schemas.microsoft.com/office/drawing/2014/main" val="4069239874"/>
                    </a:ext>
                  </a:extLst>
                </a:gridCol>
                <a:gridCol w="3728304">
                  <a:extLst>
                    <a:ext uri="{9D8B030D-6E8A-4147-A177-3AD203B41FA5}">
                      <a16:colId xmlns:a16="http://schemas.microsoft.com/office/drawing/2014/main" val="1300750417"/>
                    </a:ext>
                  </a:extLst>
                </a:gridCol>
                <a:gridCol w="942880">
                  <a:extLst>
                    <a:ext uri="{9D8B030D-6E8A-4147-A177-3AD203B41FA5}">
                      <a16:colId xmlns:a16="http://schemas.microsoft.com/office/drawing/2014/main" val="259320885"/>
                    </a:ext>
                  </a:extLst>
                </a:gridCol>
              </a:tblGrid>
              <a:tr h="195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User Story ID</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Summary</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Story Points</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extLst>
                  <a:ext uri="{0D108BD9-81ED-4DB2-BD59-A6C34878D82A}">
                    <a16:rowId xmlns:a16="http://schemas.microsoft.com/office/drawing/2014/main" val="3462243321"/>
                  </a:ext>
                </a:extLst>
              </a:tr>
              <a:tr h="419657">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CURA-29</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38100" cmpd="sng">
                      <a:noFill/>
                    </a:lnT>
                    <a:lnB w="12700" cmpd="sng">
                      <a:noFill/>
                      <a:prstDash val="solid"/>
                    </a:lnB>
                    <a:noFill/>
                  </a:tcPr>
                </a:tc>
                <a:tc>
                  <a:txBody>
                    <a:bodyPr/>
                    <a:lstStyle/>
                    <a:p>
                      <a:pPr algn="l" fontAlgn="t"/>
                      <a:r>
                        <a:rPr lang="en-US" sz="800" b="1" u="none" strike="noStrike" cap="none" spc="0">
                          <a:solidFill>
                            <a:schemeClr val="tx1"/>
                          </a:solidFill>
                          <a:effectLst/>
                        </a:rPr>
                        <a:t>As</a:t>
                      </a:r>
                      <a:r>
                        <a:rPr lang="en-US" sz="800" b="0" u="none" strike="noStrike" cap="none" spc="0">
                          <a:solidFill>
                            <a:schemeClr val="tx1"/>
                          </a:solidFill>
                          <a:effectLst/>
                        </a:rPr>
                        <a:t> a Doctor, </a:t>
                      </a:r>
                      <a:br>
                        <a:rPr lang="en-US" sz="800" b="0" u="none" strike="noStrike" cap="none" spc="0">
                          <a:solidFill>
                            <a:schemeClr val="tx1"/>
                          </a:solidFill>
                          <a:effectLst/>
                        </a:rPr>
                      </a:br>
                      <a:r>
                        <a:rPr lang="en-US" sz="800" b="1" u="none" strike="noStrike" cap="none" spc="0">
                          <a:solidFill>
                            <a:schemeClr val="tx1"/>
                          </a:solidFill>
                          <a:effectLst/>
                        </a:rPr>
                        <a:t>I</a:t>
                      </a:r>
                      <a:r>
                        <a:rPr lang="en-US" sz="800" b="0" u="none" strike="noStrike" cap="none" spc="0">
                          <a:solidFill>
                            <a:schemeClr val="tx1"/>
                          </a:solidFill>
                          <a:effectLst/>
                        </a:rPr>
                        <a:t> </a:t>
                      </a:r>
                      <a:r>
                        <a:rPr lang="en-US" sz="800" b="1" u="none" strike="noStrike" cap="none" spc="0">
                          <a:solidFill>
                            <a:schemeClr val="tx1"/>
                          </a:solidFill>
                          <a:effectLst/>
                        </a:rPr>
                        <a:t>want</a:t>
                      </a:r>
                      <a:r>
                        <a:rPr lang="en-US" sz="800" b="0" u="none" strike="noStrike" cap="none" spc="0">
                          <a:solidFill>
                            <a:schemeClr val="tx1"/>
                          </a:solidFill>
                          <a:effectLst/>
                        </a:rPr>
                        <a:t> to see my particulars/schedule/profile on the application </a:t>
                      </a:r>
                      <a:br>
                        <a:rPr lang="en-US" sz="800" b="0" u="none" strike="noStrike" cap="none" spc="0">
                          <a:solidFill>
                            <a:schemeClr val="tx1"/>
                          </a:solidFill>
                          <a:effectLst/>
                        </a:rPr>
                      </a:br>
                      <a:r>
                        <a:rPr lang="en-US" sz="800" b="1" u="none" strike="noStrike" cap="none" spc="0">
                          <a:solidFill>
                            <a:schemeClr val="tx1"/>
                          </a:solidFill>
                          <a:effectLst/>
                        </a:rPr>
                        <a:t>so that</a:t>
                      </a:r>
                      <a:r>
                        <a:rPr lang="en-US" sz="800" b="0" u="none" strike="noStrike" cap="none" spc="0">
                          <a:solidFill>
                            <a:schemeClr val="tx1"/>
                          </a:solidFill>
                          <a:effectLst/>
                        </a:rPr>
                        <a:t> I can plan my duties at hospital . </a:t>
                      </a:r>
                      <a:endParaRPr lang="en-US" sz="800" b="0" i="0" u="none" strike="noStrike" cap="none" spc="0">
                        <a:solidFill>
                          <a:schemeClr val="tx1"/>
                        </a:solidFill>
                        <a:effectLst/>
                        <a:latin typeface="Calibri" panose="020F0502020204030204" pitchFamily="34" charset="0"/>
                        <a:cs typeface="Calibri" panose="020F0502020204030204" pitchFamily="34" charset="0"/>
                      </a:endParaRPr>
                    </a:p>
                  </a:txBody>
                  <a:tcPr marL="2426" marR="2426" marT="2426" marB="44386">
                    <a:lnL w="12700" cmpd="sng">
                      <a:noFill/>
                      <a:prstDash val="solid"/>
                    </a:lnL>
                    <a:lnR w="12700" cmpd="sng">
                      <a:noFill/>
                      <a:prstDash val="solid"/>
                    </a:lnR>
                    <a:lnT w="38100" cmpd="sng">
                      <a:noFill/>
                    </a:lnT>
                    <a:lnB w="12700" cmpd="sng">
                      <a:no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3</a:t>
                      </a:r>
                    </a:p>
                    <a:p>
                      <a:pPr algn="ct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778143">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Scenario </a:t>
                      </a:r>
                      <a:r>
                        <a:rPr lang="en-US" sz="800" cap="none" spc="0">
                          <a:solidFill>
                            <a:schemeClr val="tx1"/>
                          </a:solidFill>
                          <a:effectLst/>
                        </a:rPr>
                        <a:t>: Doctor wants to check his schedule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Given</a:t>
                      </a:r>
                      <a:r>
                        <a:rPr lang="en-US" sz="800" cap="none" spc="0">
                          <a:solidFill>
                            <a:schemeClr val="tx1"/>
                          </a:solidFill>
                          <a:effectLst/>
                        </a:rPr>
                        <a:t> I logged as Doctor</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When</a:t>
                      </a:r>
                      <a:r>
                        <a:rPr lang="en-US" sz="800" cap="none" spc="0">
                          <a:solidFill>
                            <a:schemeClr val="tx1"/>
                          </a:solidFill>
                          <a:effectLst/>
                        </a:rPr>
                        <a:t> I open the application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then</a:t>
                      </a:r>
                      <a:r>
                        <a:rPr lang="en-US" sz="800" cap="none" spc="0">
                          <a:solidFill>
                            <a:schemeClr val="tx1"/>
                          </a:solidFill>
                          <a:effectLst/>
                        </a:rPr>
                        <a:t> as a doctor see the appointment details per day/week/month</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and</a:t>
                      </a:r>
                      <a:r>
                        <a:rPr lang="en-US" sz="800" cap="none" spc="0">
                          <a:solidFill>
                            <a:schemeClr val="tx1"/>
                          </a:solidFill>
                          <a:effectLst/>
                        </a:rPr>
                        <a:t>  also see the details of the patients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423053">
                <a:tc rowSpan="2">
                  <a:txBody>
                    <a:bodyPr/>
                    <a:lstStyle/>
                    <a:p>
                      <a:pPr algn="ctr" rtl="0" fontAlgn="ctr"/>
                      <a:r>
                        <a:rPr lang="en-US" sz="800" cap="none" spc="0">
                          <a:solidFill>
                            <a:schemeClr val="tx1"/>
                          </a:solidFill>
                          <a:effectLst/>
                        </a:rPr>
                        <a:t>CURA-30</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As </a:t>
                      </a:r>
                      <a:r>
                        <a:rPr lang="en-US" sz="800" cap="none" spc="0">
                          <a:solidFill>
                            <a:schemeClr val="tx1"/>
                          </a:solidFill>
                          <a:effectLst/>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I want </a:t>
                      </a:r>
                      <a:r>
                        <a:rPr lang="en-US" sz="800" cap="none" spc="0">
                          <a:solidFill>
                            <a:schemeClr val="tx1"/>
                          </a:solidFill>
                          <a:effectLst/>
                        </a:rPr>
                        <a:t>to confirm whether my appointment with the doctor is set up or no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so that </a:t>
                      </a:r>
                      <a:r>
                        <a:rPr lang="en-US" sz="800" cap="none" spc="0">
                          <a:solidFill>
                            <a:schemeClr val="tx1"/>
                          </a:solidFill>
                          <a:effectLst/>
                        </a:rPr>
                        <a:t>I can have an idea about my appointment with doctor</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659780">
                <a:tc vMerge="1">
                  <a:txBody>
                    <a:bodyPr/>
                    <a:lstStyle/>
                    <a:p>
                      <a:endParaRPr lang="en-US"/>
                    </a:p>
                  </a:txBody>
                  <a:tcPr/>
                </a:tc>
                <a:tc>
                  <a:txBody>
                    <a:bodyPr/>
                    <a:lstStyle/>
                    <a:p>
                      <a:pPr rtl="0" fontAlgn="ctr"/>
                      <a:r>
                        <a:rPr lang="en-US" sz="800" b="1" cap="none" spc="0">
                          <a:solidFill>
                            <a:schemeClr val="tx1"/>
                          </a:solidFill>
                          <a:effectLst/>
                        </a:rPr>
                        <a:t>Scenario</a:t>
                      </a:r>
                      <a:r>
                        <a:rPr lang="en-US" sz="800" cap="none" spc="0">
                          <a:solidFill>
                            <a:schemeClr val="tx1"/>
                          </a:solidFill>
                          <a:effectLst/>
                        </a:rPr>
                        <a:t> : Patient wants to check with his appointment details</a:t>
                      </a:r>
                    </a:p>
                    <a:p>
                      <a:pPr rtl="0" fontAlgn="ctr"/>
                      <a:r>
                        <a:rPr lang="en-US" sz="800" b="1" cap="none" spc="0">
                          <a:solidFill>
                            <a:schemeClr val="tx1"/>
                          </a:solidFill>
                          <a:effectLst/>
                        </a:rPr>
                        <a:t>Given</a:t>
                      </a:r>
                      <a:r>
                        <a:rPr lang="en-US" sz="800" cap="none" spc="0">
                          <a:solidFill>
                            <a:schemeClr val="tx1"/>
                          </a:solidFill>
                          <a:effectLst/>
                        </a:rPr>
                        <a:t> I logged as Patient</a:t>
                      </a:r>
                    </a:p>
                    <a:p>
                      <a:pPr rtl="0" fontAlgn="ctr"/>
                      <a:r>
                        <a:rPr lang="en-US" sz="800" b="1" cap="none" spc="0">
                          <a:solidFill>
                            <a:schemeClr val="tx1"/>
                          </a:solidFill>
                          <a:effectLst/>
                        </a:rPr>
                        <a:t>When</a:t>
                      </a:r>
                      <a:r>
                        <a:rPr lang="en-US" sz="800" cap="none" spc="0">
                          <a:solidFill>
                            <a:schemeClr val="tx1"/>
                          </a:solidFill>
                          <a:effectLst/>
                        </a:rPr>
                        <a:t> I open the application and go to this page</a:t>
                      </a:r>
                    </a:p>
                    <a:p>
                      <a:pPr rtl="0" fontAlgn="ctr"/>
                      <a:r>
                        <a:rPr lang="en-US" sz="800" b="1" cap="none" spc="0">
                          <a:solidFill>
                            <a:schemeClr val="tx1"/>
                          </a:solidFill>
                          <a:effectLst/>
                        </a:rPr>
                        <a:t>then</a:t>
                      </a:r>
                      <a:r>
                        <a:rPr lang="en-US" sz="800" cap="none" spc="0">
                          <a:solidFill>
                            <a:schemeClr val="tx1"/>
                          </a:solidFill>
                          <a:effectLst/>
                        </a:rPr>
                        <a:t> see my appointment details with the doctor </a:t>
                      </a:r>
                    </a:p>
                    <a:p>
                      <a:pPr rtl="0" fontAlgn="ctr"/>
                      <a:r>
                        <a:rPr lang="en-US" sz="800" b="1" cap="none" spc="0">
                          <a:solidFill>
                            <a:schemeClr val="tx1"/>
                          </a:solidFill>
                          <a:effectLst/>
                        </a:rPr>
                        <a:t>and</a:t>
                      </a:r>
                      <a:r>
                        <a:rPr lang="en-US" sz="800" cap="none" spc="0">
                          <a:solidFill>
                            <a:schemeClr val="tx1"/>
                          </a:solidFill>
                          <a:effectLst/>
                        </a:rPr>
                        <a:t> I plan accordingly.</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r h="541416">
                <a:tc rowSpan="2">
                  <a:txBody>
                    <a:bodyPr/>
                    <a:lstStyle/>
                    <a:p>
                      <a:pPr algn="ctr" rtl="0" fontAlgn="ctr"/>
                      <a:r>
                        <a:rPr lang="en-US" sz="800" cap="none" spc="0">
                          <a:solidFill>
                            <a:schemeClr val="tx1"/>
                          </a:solidFill>
                          <a:effectLst/>
                        </a:rPr>
                        <a:t>CURA-31</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rPr>
                        <a:t>As</a:t>
                      </a:r>
                      <a:r>
                        <a:rPr lang="en-US" sz="800" cap="none" spc="0">
                          <a:solidFill>
                            <a:schemeClr val="tx1"/>
                          </a:solidFill>
                          <a:effectLst/>
                        </a:rPr>
                        <a:t> a Patient, </a:t>
                      </a:r>
                    </a:p>
                    <a:p>
                      <a:pPr rtl="0" fontAlgn="ctr"/>
                      <a:r>
                        <a:rPr lang="en-US" sz="800" b="1" cap="none" spc="0">
                          <a:solidFill>
                            <a:schemeClr val="tx1"/>
                          </a:solidFill>
                          <a:effectLst/>
                        </a:rPr>
                        <a:t>I want </a:t>
                      </a:r>
                      <a:r>
                        <a:rPr lang="en-US" sz="800" cap="none" spc="0">
                          <a:solidFill>
                            <a:schemeClr val="tx1"/>
                          </a:solidFill>
                          <a:effectLst/>
                        </a:rPr>
                        <a:t>to submit my symptoms/previous history documents in the portal for assessment</a:t>
                      </a:r>
                    </a:p>
                    <a:p>
                      <a:pPr rtl="0" fontAlgn="ctr"/>
                      <a:r>
                        <a:rPr lang="en-US" sz="800" b="1" cap="none" spc="0">
                          <a:solidFill>
                            <a:schemeClr val="tx1"/>
                          </a:solidFill>
                          <a:effectLst/>
                        </a:rPr>
                        <a:t>so that </a:t>
                      </a:r>
                      <a:r>
                        <a:rPr lang="en-US" sz="800" cap="none" spc="0">
                          <a:solidFill>
                            <a:schemeClr val="tx1"/>
                          </a:solidFill>
                          <a:effectLst/>
                        </a:rPr>
                        <a:t>I may receive a accurate determination</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47874992"/>
                  </a:ext>
                </a:extLst>
              </a:tr>
              <a:tr h="896507">
                <a:tc vMerge="1">
                  <a:txBody>
                    <a:bodyPr/>
                    <a:lstStyle/>
                    <a:p>
                      <a:endParaRPr lang="en-US"/>
                    </a:p>
                  </a:txBody>
                  <a:tcPr/>
                </a:tc>
                <a:tc>
                  <a:txBody>
                    <a:bodyPr/>
                    <a:lstStyle/>
                    <a:p>
                      <a:pPr rtl="0" fontAlgn="ctr"/>
                      <a:r>
                        <a:rPr lang="en-US" sz="800" b="1" cap="none" spc="0" dirty="0">
                          <a:solidFill>
                            <a:schemeClr val="tx1"/>
                          </a:solidFill>
                          <a:effectLst/>
                        </a:rPr>
                        <a:t>Scenario</a:t>
                      </a:r>
                      <a:r>
                        <a:rPr lang="en-US" sz="800" cap="none" spc="0" dirty="0">
                          <a:solidFill>
                            <a:schemeClr val="tx1"/>
                          </a:solidFill>
                          <a:effectLst/>
                        </a:rPr>
                        <a:t> : Patient wants to upload his previous history documents</a:t>
                      </a:r>
                    </a:p>
                    <a:p>
                      <a:pPr rtl="0" fontAlgn="ctr"/>
                      <a:r>
                        <a:rPr lang="en-US" sz="800" cap="none" spc="0" dirty="0">
                          <a:solidFill>
                            <a:schemeClr val="tx1"/>
                          </a:solidFill>
                          <a:effectLst/>
                        </a:rPr>
                        <a:t> &amp; symptoms</a:t>
                      </a:r>
                    </a:p>
                    <a:p>
                      <a:pPr rtl="0" fontAlgn="ctr"/>
                      <a:r>
                        <a:rPr lang="en-US" sz="800" b="1" cap="none" spc="0" dirty="0">
                          <a:solidFill>
                            <a:schemeClr val="tx1"/>
                          </a:solidFill>
                          <a:effectLst/>
                        </a:rPr>
                        <a:t>Given</a:t>
                      </a:r>
                      <a:r>
                        <a:rPr lang="en-US" sz="800" cap="none" spc="0" dirty="0">
                          <a:solidFill>
                            <a:schemeClr val="tx1"/>
                          </a:solidFill>
                          <a:effectLst/>
                        </a:rPr>
                        <a:t> I logged as Patient</a:t>
                      </a:r>
                    </a:p>
                    <a:p>
                      <a:pPr rtl="0" fontAlgn="ctr"/>
                      <a:r>
                        <a:rPr lang="en-US" sz="800" b="1" cap="none" spc="0" dirty="0">
                          <a:solidFill>
                            <a:schemeClr val="tx1"/>
                          </a:solidFill>
                          <a:effectLst/>
                        </a:rPr>
                        <a:t>When</a:t>
                      </a:r>
                      <a:r>
                        <a:rPr lang="en-US" sz="800" cap="none" spc="0" dirty="0">
                          <a:solidFill>
                            <a:schemeClr val="tx1"/>
                          </a:solidFill>
                          <a:effectLst/>
                        </a:rPr>
                        <a:t> I open the application and go to this page</a:t>
                      </a:r>
                    </a:p>
                    <a:p>
                      <a:pPr rtl="0" fontAlgn="ctr"/>
                      <a:r>
                        <a:rPr lang="en-US" sz="800" b="1" cap="none" spc="0" dirty="0">
                          <a:solidFill>
                            <a:schemeClr val="tx1"/>
                          </a:solidFill>
                          <a:effectLst/>
                        </a:rPr>
                        <a:t>then</a:t>
                      </a:r>
                      <a:r>
                        <a:rPr lang="en-US" sz="800" cap="none" spc="0" dirty="0">
                          <a:solidFill>
                            <a:schemeClr val="tx1"/>
                          </a:solidFill>
                          <a:effectLst/>
                        </a:rPr>
                        <a:t> see the browse option for uploading the documents</a:t>
                      </a:r>
                    </a:p>
                    <a:p>
                      <a:pPr rtl="0" fontAlgn="ctr"/>
                      <a:r>
                        <a:rPr lang="en-US" sz="800" b="1" cap="none" spc="0" dirty="0">
                          <a:solidFill>
                            <a:schemeClr val="tx1"/>
                          </a:solidFill>
                          <a:effectLst/>
                        </a:rPr>
                        <a:t>and</a:t>
                      </a:r>
                      <a:r>
                        <a:rPr lang="en-US" sz="800" cap="none" spc="0" dirty="0">
                          <a:solidFill>
                            <a:schemeClr val="tx1"/>
                          </a:solidFill>
                          <a:effectLst/>
                        </a:rPr>
                        <a:t> see the page to enter the details of my previous history  &amp; symptoms.</a:t>
                      </a:r>
                    </a:p>
                    <a:p>
                      <a:pPr rtl="0" fontAlgn="ctr"/>
                      <a:endParaRPr lang="en-US" sz="800" cap="none" spc="0" dirty="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681076125"/>
                  </a:ext>
                </a:extLst>
              </a:tr>
              <a:tr h="423053">
                <a:tc rowSpan="2">
                  <a:txBody>
                    <a:bodyPr/>
                    <a:lstStyle/>
                    <a:p>
                      <a:pPr algn="ctr" rtl="0" fontAlgn="ctr"/>
                      <a:r>
                        <a:rPr lang="en-US" sz="800" cap="none" spc="0">
                          <a:solidFill>
                            <a:schemeClr val="tx1"/>
                          </a:solidFill>
                          <a:effectLst/>
                        </a:rPr>
                        <a:t>CURA-32</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rtl="0" fontAlgn="ctr"/>
                      <a:r>
                        <a:rPr lang="en-US" sz="800" b="1" cap="none" spc="0">
                          <a:solidFill>
                            <a:schemeClr val="tx1"/>
                          </a:solidFill>
                          <a:effectLst/>
                        </a:rPr>
                        <a:t>As </a:t>
                      </a:r>
                      <a:r>
                        <a:rPr lang="en-US" sz="800" cap="none" spc="0">
                          <a:solidFill>
                            <a:schemeClr val="tx1"/>
                          </a:solidFill>
                          <a:effectLst/>
                        </a:rPr>
                        <a:t>an Inventor,</a:t>
                      </a:r>
                    </a:p>
                    <a:p>
                      <a:pPr rtl="0" fontAlgn="ctr"/>
                      <a:r>
                        <a:rPr lang="en-US" sz="800" b="1" cap="none" spc="0">
                          <a:solidFill>
                            <a:schemeClr val="tx1"/>
                          </a:solidFill>
                          <a:effectLst/>
                        </a:rPr>
                        <a:t>I want </a:t>
                      </a:r>
                      <a:r>
                        <a:rPr lang="en-US" sz="800" cap="none" spc="0">
                          <a:solidFill>
                            <a:schemeClr val="tx1"/>
                          </a:solidFill>
                          <a:effectLst/>
                        </a:rPr>
                        <a:t>to know whether the supplies are as per the requirement or no, </a:t>
                      </a:r>
                    </a:p>
                    <a:p>
                      <a:pPr rtl="0" fontAlgn="ctr"/>
                      <a:r>
                        <a:rPr lang="en-US" sz="800" b="1" cap="none" spc="0">
                          <a:solidFill>
                            <a:schemeClr val="tx1"/>
                          </a:solidFill>
                          <a:effectLst/>
                        </a:rPr>
                        <a:t>so that </a:t>
                      </a:r>
                      <a:r>
                        <a:rPr lang="en-US" sz="800" cap="none" spc="0">
                          <a:solidFill>
                            <a:schemeClr val="tx1"/>
                          </a:solidFill>
                          <a:effectLst/>
                        </a:rPr>
                        <a:t>I can re-stock them.</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63327698"/>
                  </a:ext>
                </a:extLst>
              </a:tr>
              <a:tr h="778143">
                <a:tc vMerge="1">
                  <a:txBody>
                    <a:bodyPr/>
                    <a:lstStyle/>
                    <a:p>
                      <a:endParaRPr lang="en-US"/>
                    </a:p>
                  </a:txBody>
                  <a:tcPr/>
                </a:tc>
                <a:tc>
                  <a:txBody>
                    <a:bodyPr/>
                    <a:lstStyle/>
                    <a:p>
                      <a:pPr rtl="0" fontAlgn="ctr"/>
                      <a:r>
                        <a:rPr lang="en-US" sz="800" b="1" cap="none" spc="0" dirty="0">
                          <a:solidFill>
                            <a:schemeClr val="tx1"/>
                          </a:solidFill>
                          <a:effectLst/>
                        </a:rPr>
                        <a:t>Scenario </a:t>
                      </a:r>
                      <a:r>
                        <a:rPr lang="en-US" sz="800" cap="none" spc="0" dirty="0">
                          <a:solidFill>
                            <a:schemeClr val="tx1"/>
                          </a:solidFill>
                          <a:effectLst/>
                        </a:rPr>
                        <a:t>: Inventor wants to see the list of stock </a:t>
                      </a:r>
                    </a:p>
                    <a:p>
                      <a:pPr rtl="0" fontAlgn="ctr"/>
                      <a:r>
                        <a:rPr lang="en-US" sz="800" b="1" cap="none" spc="0" dirty="0">
                          <a:solidFill>
                            <a:schemeClr val="tx1"/>
                          </a:solidFill>
                          <a:effectLst/>
                        </a:rPr>
                        <a:t>Given</a:t>
                      </a:r>
                      <a:r>
                        <a:rPr lang="en-US" sz="800" cap="none" spc="0" dirty="0">
                          <a:solidFill>
                            <a:schemeClr val="tx1"/>
                          </a:solidFill>
                          <a:effectLst/>
                        </a:rPr>
                        <a:t> I'm in a role of Inventor or logged-in inventor</a:t>
                      </a:r>
                    </a:p>
                    <a:p>
                      <a:pPr rtl="0" fontAlgn="ctr"/>
                      <a:r>
                        <a:rPr lang="en-US" sz="800" b="1" cap="none" spc="0" dirty="0">
                          <a:solidFill>
                            <a:schemeClr val="tx1"/>
                          </a:solidFill>
                          <a:effectLst/>
                        </a:rPr>
                        <a:t>When</a:t>
                      </a:r>
                      <a:r>
                        <a:rPr lang="en-US" sz="800" cap="none" spc="0" dirty="0">
                          <a:solidFill>
                            <a:schemeClr val="tx1"/>
                          </a:solidFill>
                          <a:effectLst/>
                        </a:rPr>
                        <a:t> I open the web application </a:t>
                      </a:r>
                    </a:p>
                    <a:p>
                      <a:pPr rtl="0" fontAlgn="ctr"/>
                      <a:r>
                        <a:rPr lang="en-US" sz="800" b="1" cap="none" spc="0" dirty="0">
                          <a:solidFill>
                            <a:schemeClr val="tx1"/>
                          </a:solidFill>
                          <a:effectLst/>
                        </a:rPr>
                        <a:t>then </a:t>
                      </a:r>
                      <a:r>
                        <a:rPr lang="en-US" sz="800" cap="none" spc="0" dirty="0">
                          <a:solidFill>
                            <a:schemeClr val="tx1"/>
                          </a:solidFill>
                          <a:effectLst/>
                        </a:rPr>
                        <a:t>see the inventory supply details page, clicking on the page I should be able to see all the inventory details </a:t>
                      </a:r>
                      <a:r>
                        <a:rPr lang="en-US" sz="800" b="1" cap="none" spc="0" dirty="0">
                          <a:solidFill>
                            <a:schemeClr val="tx1"/>
                          </a:solidFill>
                          <a:effectLst/>
                        </a:rPr>
                        <a:t>and</a:t>
                      </a:r>
                      <a:r>
                        <a:rPr lang="en-US" sz="800" cap="none" spc="0" dirty="0">
                          <a:solidFill>
                            <a:schemeClr val="tx1"/>
                          </a:solidFill>
                          <a:effectLst/>
                        </a:rPr>
                        <a:t> option to restock</a:t>
                      </a:r>
                    </a:p>
                    <a:p>
                      <a:pPr rtl="0" fontAlgn="ctr"/>
                      <a:endParaRPr lang="en-US" sz="800" cap="none" spc="0" dirty="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2" name="TextBox 1">
            <a:extLst>
              <a:ext uri="{FF2B5EF4-FFF2-40B4-BE49-F238E27FC236}">
                <a16:creationId xmlns:a16="http://schemas.microsoft.com/office/drawing/2014/main" id="{BC0F50A7-4C61-1A75-18E0-55FC313E0B8A}"/>
              </a:ext>
            </a:extLst>
          </p:cNvPr>
          <p:cNvSpPr txBox="1"/>
          <p:nvPr/>
        </p:nvSpPr>
        <p:spPr>
          <a:xfrm>
            <a:off x="1076446" y="6400800"/>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36695" y="643464"/>
            <a:ext cx="3795819" cy="4920428"/>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429688475"/>
              </p:ext>
            </p:extLst>
          </p:nvPr>
        </p:nvGraphicFramePr>
        <p:xfrm>
          <a:off x="5046653" y="953822"/>
          <a:ext cx="6177938" cy="5089650"/>
        </p:xfrm>
        <a:graphic>
          <a:graphicData uri="http://schemas.openxmlformats.org/drawingml/2006/table">
            <a:tbl>
              <a:tblPr firstRow="1" bandRow="1">
                <a:noFill/>
                <a:tableStyleId>{93296810-A885-4BE3-A3E7-6D5BEEA58F35}</a:tableStyleId>
              </a:tblPr>
              <a:tblGrid>
                <a:gridCol w="939760">
                  <a:extLst>
                    <a:ext uri="{9D8B030D-6E8A-4147-A177-3AD203B41FA5}">
                      <a16:colId xmlns:a16="http://schemas.microsoft.com/office/drawing/2014/main" val="4069239874"/>
                    </a:ext>
                  </a:extLst>
                </a:gridCol>
                <a:gridCol w="4502681">
                  <a:extLst>
                    <a:ext uri="{9D8B030D-6E8A-4147-A177-3AD203B41FA5}">
                      <a16:colId xmlns:a16="http://schemas.microsoft.com/office/drawing/2014/main" val="1300750417"/>
                    </a:ext>
                  </a:extLst>
                </a:gridCol>
                <a:gridCol w="735497">
                  <a:extLst>
                    <a:ext uri="{9D8B030D-6E8A-4147-A177-3AD203B41FA5}">
                      <a16:colId xmlns:a16="http://schemas.microsoft.com/office/drawing/2014/main" val="259320885"/>
                    </a:ext>
                  </a:extLst>
                </a:gridCol>
              </a:tblGrid>
              <a:tr h="42756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User Story ID</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Summary</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Story Points</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62243321"/>
                  </a:ext>
                </a:extLst>
              </a:tr>
              <a:tr h="474842">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CURA-33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38100" cmpd="sng">
                      <a:noFill/>
                    </a:lnT>
                    <a:lnB w="12700" cmpd="sng">
                      <a:noFill/>
                      <a:prstDash val="solid"/>
                    </a:lnB>
                    <a:noFill/>
                  </a:tcPr>
                </a:tc>
                <a:tc>
                  <a:txBody>
                    <a:bodyPr/>
                    <a:lstStyle/>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As </a:t>
                      </a:r>
                      <a:r>
                        <a:rPr lang="en-US" sz="800" b="0" i="0" u="none" strike="noStrike" cap="none" spc="0">
                          <a:solidFill>
                            <a:schemeClr val="tx1"/>
                          </a:solidFill>
                          <a:effectLst/>
                          <a:latin typeface="Calibri" panose="020F0502020204030204" pitchFamily="34" charset="0"/>
                          <a:cs typeface="Calibri" panose="020F0502020204030204" pitchFamily="34" charset="0"/>
                        </a:rPr>
                        <a:t>a Pathologist, </a:t>
                      </a:r>
                    </a:p>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I want </a:t>
                      </a:r>
                      <a:r>
                        <a:rPr lang="en-US" sz="800" b="0" i="0" u="none" strike="noStrike" cap="none" spc="0">
                          <a:solidFill>
                            <a:schemeClr val="tx1"/>
                          </a:solidFill>
                          <a:effectLst/>
                          <a:latin typeface="Calibri" panose="020F0502020204030204" pitchFamily="34" charset="0"/>
                          <a:cs typeface="Calibri" panose="020F0502020204030204" pitchFamily="34" charset="0"/>
                        </a:rPr>
                        <a:t>to know whether samples of the patient are correctly entered or no, </a:t>
                      </a:r>
                    </a:p>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so that </a:t>
                      </a:r>
                      <a:r>
                        <a:rPr lang="en-US" sz="800" b="0" i="0" u="none" strike="noStrike" cap="none" spc="0">
                          <a:solidFill>
                            <a:schemeClr val="tx1"/>
                          </a:solidFill>
                          <a:effectLst/>
                          <a:latin typeface="Calibri" panose="020F0502020204030204" pitchFamily="34" charset="0"/>
                          <a:cs typeface="Calibri" panose="020F0502020204030204" pitchFamily="34" charset="0"/>
                        </a:rPr>
                        <a:t>there is no confusion with patient's details with others.</a:t>
                      </a:r>
                    </a:p>
                  </a:txBody>
                  <a:tcPr marL="0" marR="4282" marT="18500" marB="61668">
                    <a:lnL w="12700" cmpd="sng">
                      <a:noFill/>
                      <a:prstDash val="solid"/>
                    </a:lnL>
                    <a:lnR w="12700" cmpd="sng">
                      <a:noFill/>
                      <a:prstDash val="solid"/>
                    </a:lnR>
                    <a:lnT w="38100" cmpd="sng">
                      <a:noFill/>
                    </a:lnT>
                    <a:lnB w="9525" cap="flat" cmpd="sng" algn="ctr">
                      <a:solidFill>
                        <a:schemeClr val="tx1"/>
                      </a:solid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3</a:t>
                      </a:r>
                    </a:p>
                    <a:p>
                      <a:pPr algn="ct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598178">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Scenario </a:t>
                      </a:r>
                      <a:r>
                        <a:rPr lang="en-US" sz="800" cap="none" spc="0">
                          <a:solidFill>
                            <a:schemeClr val="tx1"/>
                          </a:solidFill>
                          <a:effectLst/>
                          <a:latin typeface="Calibri" panose="020F0502020204030204" pitchFamily="34" charset="0"/>
                          <a:cs typeface="Calibri" panose="020F0502020204030204" pitchFamily="34" charset="0"/>
                        </a:rPr>
                        <a:t>: Pathologist wants to check patient's samples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a role of logged-in Pathologist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verify the patient's samples entered correctly or not </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474842">
                <a:tc rowSpan="2">
                  <a:txBody>
                    <a:bodyPr/>
                    <a:lstStyle/>
                    <a:p>
                      <a:pPr algn="ctr" rtl="0" fontAlgn="ctr"/>
                      <a:r>
                        <a:rPr lang="en-US" sz="800" cap="none" spc="0">
                          <a:solidFill>
                            <a:schemeClr val="tx1"/>
                          </a:solidFill>
                          <a:effectLst/>
                        </a:rPr>
                        <a:t>CURA-34</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an Admin,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navigate to doctor/staff/nurse section to check the log-in time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so that </a:t>
                      </a:r>
                      <a:r>
                        <a:rPr lang="en-US" sz="800" cap="none" spc="0">
                          <a:solidFill>
                            <a:schemeClr val="tx1"/>
                          </a:solidFill>
                          <a:effectLst/>
                          <a:latin typeface="Calibri" panose="020F0502020204030204" pitchFamily="34" charset="0"/>
                          <a:cs typeface="Calibri" panose="020F0502020204030204" pitchFamily="34" charset="0"/>
                        </a:rPr>
                        <a:t>I can verify whether every doctor/nurse/staff is attending the hospital on time.</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721513">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Admin wants to check the login &amp; log-out time of hospital staff</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logged as Admin</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the portal</a:t>
                      </a:r>
                    </a:p>
                    <a:p>
                      <a:pPr rtl="0" fontAlgn="ct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in the system I can check total hour a doctor/staff/nurse spends on seeing patients </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also verify  doctor/staff/nurse time.</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r h="474842">
                <a:tc rowSpan="2">
                  <a:txBody>
                    <a:bodyPr/>
                    <a:lstStyle/>
                    <a:p>
                      <a:pPr algn="ctr" rtl="0" fontAlgn="ctr"/>
                      <a:r>
                        <a:rPr lang="en-US" sz="800" cap="none" spc="0">
                          <a:solidFill>
                            <a:schemeClr val="tx1"/>
                          </a:solidFill>
                          <a:effectLst/>
                        </a:rPr>
                        <a:t>CURA-35</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 Staff, </a:t>
                      </a:r>
                    </a:p>
                    <a:p>
                      <a:pPr rtl="0" fontAlgn="ct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check room availability and manage rooms according to requirement</a:t>
                      </a:r>
                    </a:p>
                    <a:p>
                      <a:pPr rtl="0" fontAlgn="ctr"/>
                      <a:r>
                        <a:rPr lang="en-US" sz="800" b="1" cap="none" spc="0">
                          <a:solidFill>
                            <a:schemeClr val="tx1"/>
                          </a:solidFill>
                          <a:effectLst/>
                          <a:latin typeface="Calibri" panose="020F0502020204030204" pitchFamily="34" charset="0"/>
                          <a:cs typeface="Calibri" panose="020F0502020204030204" pitchFamily="34" charset="0"/>
                        </a:rPr>
                        <a:t>so that </a:t>
                      </a:r>
                      <a:r>
                        <a:rPr lang="en-US" sz="800" cap="none" spc="0">
                          <a:solidFill>
                            <a:schemeClr val="tx1"/>
                          </a:solidFill>
                          <a:effectLst/>
                          <a:latin typeface="Calibri" panose="020F0502020204030204" pitchFamily="34" charset="0"/>
                          <a:cs typeface="Calibri" panose="020F0502020204030204" pitchFamily="34" charset="0"/>
                        </a:rPr>
                        <a:t>it will be very helpful to doctors.</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47874992"/>
                  </a:ext>
                </a:extLst>
              </a:tr>
              <a:tr h="721513">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Staff wants to check availability of rooms at hospital </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role of logged-in staff</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the portal</a:t>
                      </a:r>
                    </a:p>
                    <a:p>
                      <a:pPr rtl="0" fontAlgn="ctr"/>
                      <a:r>
                        <a:rPr lang="en-US" sz="800" b="1" cap="none" spc="0">
                          <a:solidFill>
                            <a:schemeClr val="tx1"/>
                          </a:solidFill>
                          <a:effectLst/>
                          <a:latin typeface="Calibri" panose="020F0502020204030204" pitchFamily="34" charset="0"/>
                          <a:cs typeface="Calibri" panose="020F0502020204030204" pitchFamily="34" charset="0"/>
                        </a:rPr>
                        <a:t>then </a:t>
                      </a:r>
                      <a:r>
                        <a:rPr lang="en-US" sz="800" cap="none" spc="0">
                          <a:solidFill>
                            <a:schemeClr val="tx1"/>
                          </a:solidFill>
                          <a:effectLst/>
                          <a:latin typeface="Calibri" panose="020F0502020204030204" pitchFamily="34" charset="0"/>
                          <a:cs typeface="Calibri" panose="020F0502020204030204" pitchFamily="34" charset="0"/>
                        </a:rPr>
                        <a:t>click on this page so I can able to verify availability rooms</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manage them.</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681076125"/>
                  </a:ext>
                </a:extLst>
              </a:tr>
              <a:tr h="351507">
                <a:tc rowSpan="2">
                  <a:txBody>
                    <a:bodyPr/>
                    <a:lstStyle/>
                    <a:p>
                      <a:pPr algn="ctr" rtl="0" fontAlgn="ctr"/>
                      <a:r>
                        <a:rPr lang="en-US" sz="800" cap="none" spc="0">
                          <a:solidFill>
                            <a:schemeClr val="tx1"/>
                          </a:solidFill>
                          <a:effectLst/>
                        </a:rPr>
                        <a:t>CURA-36</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 Patient, </a:t>
                      </a:r>
                    </a:p>
                    <a:p>
                      <a:pPr rtl="0" fontAlgn="ct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registers patient's for admittance to the hospital.</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63327698"/>
                  </a:ext>
                </a:extLst>
              </a:tr>
              <a:tr h="844849">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Patient wants to easy way for registration</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role of logged-in patient</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application for first time</a:t>
                      </a:r>
                    </a:p>
                    <a:p>
                      <a:pPr rtl="0" fontAlgn="ctr"/>
                      <a:r>
                        <a:rPr lang="en-US" sz="800" cap="none" spc="0">
                          <a:solidFill>
                            <a:schemeClr val="tx1"/>
                          </a:solidFill>
                          <a:effectLst/>
                          <a:latin typeface="Calibri" panose="020F0502020204030204" pitchFamily="34" charset="0"/>
                          <a:cs typeface="Calibri" panose="020F0502020204030204" pitchFamily="34" charset="0"/>
                        </a:rPr>
                        <a:t> </a:t>
                      </a: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I see a link as Register Now then clicking on the </a:t>
                      </a:r>
                      <a:r>
                        <a:rPr lang="en-US" sz="800" b="0" cap="none" spc="0">
                          <a:solidFill>
                            <a:schemeClr val="tx1"/>
                          </a:solidFill>
                          <a:effectLst/>
                          <a:latin typeface="Calibri" panose="020F0502020204030204" pitchFamily="34" charset="0"/>
                          <a:cs typeface="Calibri" panose="020F0502020204030204" pitchFamily="34" charset="0"/>
                        </a:rPr>
                        <a:t>link</a:t>
                      </a:r>
                      <a:r>
                        <a:rPr lang="en-US" sz="800" b="1" cap="none" spc="0">
                          <a:solidFill>
                            <a:schemeClr val="tx1"/>
                          </a:solidFill>
                          <a:effectLst/>
                          <a:latin typeface="Calibri" panose="020F0502020204030204" pitchFamily="34" charset="0"/>
                          <a:cs typeface="Calibri" panose="020F0502020204030204" pitchFamily="34" charset="0"/>
                        </a:rPr>
                        <a:t> </a:t>
                      </a:r>
                      <a:r>
                        <a:rPr lang="en-US" sz="800" cap="none" spc="0">
                          <a:solidFill>
                            <a:schemeClr val="tx1"/>
                          </a:solidFill>
                          <a:effectLst/>
                          <a:latin typeface="Calibri" panose="020F0502020204030204" pitchFamily="34" charset="0"/>
                          <a:cs typeface="Calibri" panose="020F0502020204030204" pitchFamily="34" charset="0"/>
                        </a:rPr>
                        <a:t>redirects to the registration form page</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it will be very easy for patients to register in application.</a:t>
                      </a:r>
                    </a:p>
                    <a:p>
                      <a:pP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2" name="TextBox 1">
            <a:extLst>
              <a:ext uri="{FF2B5EF4-FFF2-40B4-BE49-F238E27FC236}">
                <a16:creationId xmlns:a16="http://schemas.microsoft.com/office/drawing/2014/main" id="{A9F1446A-2205-11B5-2975-91D6660AAEC3}"/>
              </a:ext>
            </a:extLst>
          </p:cNvPr>
          <p:cNvSpPr txBox="1"/>
          <p:nvPr/>
        </p:nvSpPr>
        <p:spPr>
          <a:xfrm>
            <a:off x="925974" y="621453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226322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7" name="Rectangle 26">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86826" y="2482850"/>
            <a:ext cx="3761964" cy="3273061"/>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a:p>
            <a:pPr algn="r" defTabSz="914400">
              <a:lnSpc>
                <a:spcPct val="90000"/>
              </a:lnSpc>
              <a:spcBef>
                <a:spcPct val="0"/>
              </a:spcBef>
              <a:spcAft>
                <a:spcPts val="600"/>
              </a:spcAft>
            </a:pPr>
            <a:endParaRPr lang="en-US" sz="4800" cap="all" dirty="0">
              <a:solidFill>
                <a:schemeClr val="tx1"/>
              </a:solidFill>
              <a:latin typeface="+mj-lt"/>
              <a:ea typeface="+mj-ea"/>
              <a:cs typeface="+mj-cs"/>
            </a:endParaRP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3419647203"/>
              </p:ext>
            </p:extLst>
          </p:nvPr>
        </p:nvGraphicFramePr>
        <p:xfrm>
          <a:off x="5135616" y="941122"/>
          <a:ext cx="6000012" cy="5115050"/>
        </p:xfrm>
        <a:graphic>
          <a:graphicData uri="http://schemas.openxmlformats.org/drawingml/2006/table">
            <a:tbl>
              <a:tblPr firstRow="1" bandRow="1">
                <a:noFill/>
                <a:tableStyleId>{93296810-A885-4BE3-A3E7-6D5BEEA58F35}</a:tableStyleId>
              </a:tblPr>
              <a:tblGrid>
                <a:gridCol w="1006450">
                  <a:extLst>
                    <a:ext uri="{9D8B030D-6E8A-4147-A177-3AD203B41FA5}">
                      <a16:colId xmlns:a16="http://schemas.microsoft.com/office/drawing/2014/main" val="4069239874"/>
                    </a:ext>
                  </a:extLst>
                </a:gridCol>
                <a:gridCol w="4338794">
                  <a:extLst>
                    <a:ext uri="{9D8B030D-6E8A-4147-A177-3AD203B41FA5}">
                      <a16:colId xmlns:a16="http://schemas.microsoft.com/office/drawing/2014/main" val="1300750417"/>
                    </a:ext>
                  </a:extLst>
                </a:gridCol>
                <a:gridCol w="654768">
                  <a:extLst>
                    <a:ext uri="{9D8B030D-6E8A-4147-A177-3AD203B41FA5}">
                      <a16:colId xmlns:a16="http://schemas.microsoft.com/office/drawing/2014/main" val="259320885"/>
                    </a:ext>
                  </a:extLst>
                </a:gridCol>
              </a:tblGrid>
              <a:tr h="63645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User Story ID</a:t>
                      </a:r>
                    </a:p>
                  </a:txBody>
                  <a:tcPr marL="0" marR="23019" marT="18415" marB="92076"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Summary</a:t>
                      </a:r>
                    </a:p>
                  </a:txBody>
                  <a:tcPr marL="0" marR="23019" marT="18415" marB="92076"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Story Points</a:t>
                      </a:r>
                    </a:p>
                  </a:txBody>
                  <a:tcPr marL="0" marR="23019" marT="18415" marB="92076"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62243321"/>
                  </a:ext>
                </a:extLst>
              </a:tr>
              <a:tr h="706825">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cap="none" spc="0">
                          <a:solidFill>
                            <a:schemeClr val="tx1"/>
                          </a:solidFill>
                          <a:effectLst/>
                          <a:latin typeface="Calibri" panose="020F0502020204030204" pitchFamily="34" charset="0"/>
                          <a:cs typeface="Calibri" panose="020F0502020204030204" pitchFamily="34" charset="0"/>
                        </a:rPr>
                        <a:t>CURA-37</a:t>
                      </a:r>
                    </a:p>
                  </a:txBody>
                  <a:tcPr marL="0" marR="23019" marT="27623" marB="92076" anchor="ctr">
                    <a:lnL w="12700" cmpd="sng">
                      <a:noFill/>
                      <a:prstDash val="solid"/>
                    </a:lnL>
                    <a:lnR w="12700" cmpd="sng">
                      <a:noFill/>
                      <a:prstDash val="solid"/>
                    </a:lnR>
                    <a:lnT w="38100" cmpd="sng">
                      <a:noFill/>
                    </a:lnT>
                    <a:lnB w="12700" cmpd="sng">
                      <a:noFill/>
                      <a:prstDash val="solid"/>
                    </a:lnB>
                    <a:noFill/>
                  </a:tcPr>
                </a:tc>
                <a:tc>
                  <a:txBody>
                    <a:bodyPr/>
                    <a:lstStyle/>
                    <a:p>
                      <a:pPr algn="l" fontAlgn="t"/>
                      <a:r>
                        <a:rPr lang="en-US" sz="1200" b="1" i="0" u="none" strike="noStrike" cap="none" spc="0">
                          <a:solidFill>
                            <a:schemeClr val="tx1"/>
                          </a:solidFill>
                          <a:effectLst/>
                          <a:latin typeface="Calibri" panose="020F0502020204030204" pitchFamily="34" charset="0"/>
                          <a:cs typeface="Calibri" panose="020F0502020204030204" pitchFamily="34" charset="0"/>
                        </a:rPr>
                        <a:t>As</a:t>
                      </a:r>
                      <a:r>
                        <a:rPr lang="en-US" sz="1200" b="0" i="0" u="none" strike="noStrike" cap="none" spc="0">
                          <a:solidFill>
                            <a:schemeClr val="tx1"/>
                          </a:solidFill>
                          <a:effectLst/>
                          <a:latin typeface="Calibri" panose="020F0502020204030204" pitchFamily="34" charset="0"/>
                          <a:cs typeface="Calibri" panose="020F0502020204030204" pitchFamily="34" charset="0"/>
                        </a:rPr>
                        <a:t> a Patient, </a:t>
                      </a:r>
                      <a:br>
                        <a:rPr lang="en-US" sz="1200" b="0" i="0" u="none" strike="noStrike" cap="none" spc="0">
                          <a:solidFill>
                            <a:schemeClr val="tx1"/>
                          </a:solidFill>
                          <a:effectLst/>
                          <a:latin typeface="Calibri" panose="020F0502020204030204" pitchFamily="34" charset="0"/>
                          <a:cs typeface="Calibri" panose="020F0502020204030204" pitchFamily="34" charset="0"/>
                        </a:rPr>
                      </a:br>
                      <a:r>
                        <a:rPr lang="en-US" sz="1200" b="1" i="0" u="none" strike="noStrike" cap="none" spc="0">
                          <a:solidFill>
                            <a:schemeClr val="tx1"/>
                          </a:solidFill>
                          <a:effectLst/>
                          <a:latin typeface="Calibri" panose="020F0502020204030204" pitchFamily="34" charset="0"/>
                          <a:cs typeface="Calibri" panose="020F0502020204030204" pitchFamily="34" charset="0"/>
                        </a:rPr>
                        <a:t>I want</a:t>
                      </a:r>
                      <a:r>
                        <a:rPr lang="en-US" sz="1200" b="0" i="0" u="none" strike="noStrike" cap="none" spc="0">
                          <a:solidFill>
                            <a:schemeClr val="tx1"/>
                          </a:solidFill>
                          <a:effectLst/>
                          <a:latin typeface="Calibri" panose="020F0502020204030204" pitchFamily="34" charset="0"/>
                          <a:cs typeface="Calibri" panose="020F0502020204030204" pitchFamily="34" charset="0"/>
                        </a:rPr>
                        <a:t> to manages patient financial operations, including billing and insurance.</a:t>
                      </a:r>
                    </a:p>
                  </a:txBody>
                  <a:tcPr marL="0" marR="6394" marT="27623" marB="92076">
                    <a:lnL w="12700" cmpd="sng">
                      <a:noFill/>
                      <a:prstDash val="solid"/>
                    </a:lnL>
                    <a:lnR w="12700" cmpd="sng">
                      <a:noFill/>
                      <a:prstDash val="solid"/>
                    </a:lnR>
                    <a:lnT w="38100" cmpd="sng">
                      <a:noFill/>
                    </a:lnT>
                    <a:lnB w="9525" cap="flat" cmpd="sng" algn="ctr">
                      <a:solidFill>
                        <a:schemeClr val="tx1"/>
                      </a:solid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cap="none" spc="0">
                          <a:solidFill>
                            <a:schemeClr val="tx1"/>
                          </a:solidFill>
                          <a:effectLst/>
                          <a:latin typeface="Calibri" panose="020F0502020204030204" pitchFamily="34" charset="0"/>
                          <a:cs typeface="Calibri" panose="020F0502020204030204" pitchFamily="34" charset="0"/>
                        </a:rPr>
                        <a:t>3</a:t>
                      </a:r>
                    </a:p>
                    <a:p>
                      <a:pPr algn="ctr" rtl="0" fontAlgn="ctr"/>
                      <a:endParaRPr lang="en-US" sz="1200" cap="none" spc="0">
                        <a:solidFill>
                          <a:schemeClr val="tx1"/>
                        </a:solidFill>
                        <a:effectLst/>
                        <a:latin typeface="Calibri" panose="020F0502020204030204" pitchFamily="34" charset="0"/>
                        <a:cs typeface="Calibri" panose="020F0502020204030204" pitchFamily="34" charset="0"/>
                      </a:endParaRPr>
                    </a:p>
                  </a:txBody>
                  <a:tcPr marL="0" marR="23019" marT="27623" marB="92076"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1440732">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Scenario</a:t>
                      </a:r>
                      <a:r>
                        <a:rPr lang="en-US" sz="1200" cap="none" spc="0">
                          <a:solidFill>
                            <a:schemeClr val="tx1"/>
                          </a:solidFill>
                          <a:effectLst/>
                          <a:latin typeface="Calibri" panose="020F0502020204030204" pitchFamily="34" charset="0"/>
                          <a:cs typeface="Calibri" panose="020F0502020204030204" pitchFamily="34" charset="0"/>
                        </a:rPr>
                        <a:t> : Patient wants to know about financial operations &amp; insurance policies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Given</a:t>
                      </a:r>
                      <a:r>
                        <a:rPr lang="en-US" sz="1200" cap="none" spc="0">
                          <a:solidFill>
                            <a:schemeClr val="tx1"/>
                          </a:solidFill>
                          <a:effectLst/>
                          <a:latin typeface="Calibri" panose="020F0502020204030204" pitchFamily="34" charset="0"/>
                          <a:cs typeface="Calibri" panose="020F0502020204030204" pitchFamily="34" charset="0"/>
                        </a:rPr>
                        <a:t> I am in role of logged-in patient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When</a:t>
                      </a:r>
                      <a:r>
                        <a:rPr lang="en-US" sz="1200" cap="none" spc="0">
                          <a:solidFill>
                            <a:schemeClr val="tx1"/>
                          </a:solidFill>
                          <a:effectLst/>
                          <a:latin typeface="Calibri" panose="020F0502020204030204" pitchFamily="34" charset="0"/>
                          <a:cs typeface="Calibri" panose="020F0502020204030204" pitchFamily="34" charset="0"/>
                        </a:rPr>
                        <a:t> I open the application I will be able to see all plans included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then</a:t>
                      </a:r>
                      <a:r>
                        <a:rPr lang="en-US" sz="1200" cap="none" spc="0">
                          <a:solidFill>
                            <a:schemeClr val="tx1"/>
                          </a:solidFill>
                          <a:effectLst/>
                          <a:latin typeface="Calibri" panose="020F0502020204030204" pitchFamily="34" charset="0"/>
                          <a:cs typeface="Calibri" panose="020F0502020204030204" pitchFamily="34" charset="0"/>
                        </a:rPr>
                        <a:t> I able to  should select my insurance plan</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and  </a:t>
                      </a:r>
                      <a:r>
                        <a:rPr lang="en-US" sz="1200" cap="none" spc="0">
                          <a:solidFill>
                            <a:schemeClr val="tx1"/>
                          </a:solidFill>
                          <a:effectLst/>
                          <a:latin typeface="Calibri" panose="020F0502020204030204" pitchFamily="34" charset="0"/>
                          <a:cs typeface="Calibri" panose="020F0502020204030204" pitchFamily="34" charset="0"/>
                        </a:rPr>
                        <a:t>also have other related financial operations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200" cap="none" spc="0">
                        <a:solidFill>
                          <a:schemeClr val="tx1"/>
                        </a:solidFill>
                        <a:effectLst/>
                        <a:latin typeface="Calibri" panose="020F0502020204030204" pitchFamily="34" charset="0"/>
                        <a:cs typeface="Calibri" panose="020F0502020204030204" pitchFamily="34" charset="0"/>
                      </a:endParaRPr>
                    </a:p>
                  </a:txBody>
                  <a:tcPr marL="0" marR="23019" marT="27623" marB="9207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1073779">
                <a:tc rowSpan="2">
                  <a:txBody>
                    <a:bodyPr/>
                    <a:lstStyle/>
                    <a:p>
                      <a:pPr algn="ctr" rtl="0" fontAlgn="ctr"/>
                      <a:r>
                        <a:rPr lang="en-US" sz="1200" cap="none" spc="0">
                          <a:solidFill>
                            <a:schemeClr val="tx1"/>
                          </a:solidFill>
                          <a:effectLst/>
                          <a:latin typeface="Calibri" panose="020F0502020204030204" pitchFamily="34" charset="0"/>
                          <a:cs typeface="Calibri" panose="020F0502020204030204" pitchFamily="34" charset="0"/>
                        </a:rPr>
                        <a:t>CURA-38</a:t>
                      </a:r>
                    </a:p>
                  </a:txBody>
                  <a:tcPr marL="0" marR="23019" marT="27623" marB="92076"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As </a:t>
                      </a:r>
                      <a:r>
                        <a:rPr lang="en-US" sz="1200" cap="none" spc="0">
                          <a:solidFill>
                            <a:schemeClr val="tx1"/>
                          </a:solidFill>
                          <a:effectLst/>
                          <a:latin typeface="Calibri" panose="020F0502020204030204" pitchFamily="34" charset="0"/>
                          <a:cs typeface="Calibri" panose="020F0502020204030204" pitchFamily="34" charset="0"/>
                        </a:rPr>
                        <a:t>a Staff,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I</a:t>
                      </a:r>
                      <a:r>
                        <a:rPr lang="en-US" sz="1200" cap="none" spc="0">
                          <a:solidFill>
                            <a:schemeClr val="tx1"/>
                          </a:solidFill>
                          <a:effectLst/>
                          <a:latin typeface="Calibri" panose="020F0502020204030204" pitchFamily="34" charset="0"/>
                          <a:cs typeface="Calibri" panose="020F0502020204030204" pitchFamily="34" charset="0"/>
                        </a:rPr>
                        <a:t> want to know the ward management which helps caregivers plan, track,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and</a:t>
                      </a:r>
                      <a:r>
                        <a:rPr lang="en-US" sz="1200" cap="none" spc="0">
                          <a:solidFill>
                            <a:schemeClr val="tx1"/>
                          </a:solidFill>
                          <a:effectLst/>
                          <a:latin typeface="Calibri" panose="020F0502020204030204" pitchFamily="34" charset="0"/>
                          <a:cs typeface="Calibri" panose="020F0502020204030204" pitchFamily="34" charset="0"/>
                        </a:rPr>
                        <a:t> manage the various departments in the hospital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so</a:t>
                      </a:r>
                      <a:r>
                        <a:rPr lang="en-US" sz="1200" cap="none" spc="0">
                          <a:solidFill>
                            <a:schemeClr val="tx1"/>
                          </a:solidFill>
                          <a:effectLst/>
                          <a:latin typeface="Calibri" panose="020F0502020204030204" pitchFamily="34" charset="0"/>
                          <a:cs typeface="Calibri" panose="020F0502020204030204" pitchFamily="34" charset="0"/>
                        </a:rPr>
                        <a:t> that it will very helpful to patients.</a:t>
                      </a:r>
                    </a:p>
                  </a:txBody>
                  <a:tcPr marL="0" marR="23019" marT="27623" marB="92076"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1200" cap="none" spc="0">
                          <a:solidFill>
                            <a:schemeClr val="tx1"/>
                          </a:solidFill>
                          <a:effectLst/>
                          <a:latin typeface="Calibri" panose="020F0502020204030204" pitchFamily="34" charset="0"/>
                          <a:cs typeface="Calibri" panose="020F0502020204030204" pitchFamily="34" charset="0"/>
                        </a:rPr>
                        <a:t>3</a:t>
                      </a:r>
                    </a:p>
                  </a:txBody>
                  <a:tcPr marL="0" marR="23019" marT="27623" marB="9207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1257256">
                <a:tc vMerge="1">
                  <a:txBody>
                    <a:bodyPr/>
                    <a:lstStyle/>
                    <a:p>
                      <a:endParaRPr lang="en-US"/>
                    </a:p>
                  </a:txBody>
                  <a:tcPr/>
                </a:tc>
                <a:tc>
                  <a:txBody>
                    <a:bodyPr/>
                    <a:lstStyle/>
                    <a:p>
                      <a:pPr rtl="0" fontAlgn="ctr"/>
                      <a:r>
                        <a:rPr lang="en-US" sz="1200" b="1" cap="none" spc="0">
                          <a:solidFill>
                            <a:schemeClr val="tx1"/>
                          </a:solidFill>
                          <a:effectLst/>
                          <a:latin typeface="Calibri" panose="020F0502020204030204" pitchFamily="34" charset="0"/>
                          <a:cs typeface="Calibri" panose="020F0502020204030204" pitchFamily="34" charset="0"/>
                        </a:rPr>
                        <a:t>Scenario</a:t>
                      </a:r>
                      <a:r>
                        <a:rPr lang="en-US" sz="1200" cap="none" spc="0">
                          <a:solidFill>
                            <a:schemeClr val="tx1"/>
                          </a:solidFill>
                          <a:effectLst/>
                          <a:latin typeface="Calibri" panose="020F0502020204030204" pitchFamily="34" charset="0"/>
                          <a:cs typeface="Calibri" panose="020F0502020204030204" pitchFamily="34" charset="0"/>
                        </a:rPr>
                        <a:t> : Staff wants to know caregivers plan in hospital </a:t>
                      </a:r>
                    </a:p>
                    <a:p>
                      <a:pPr rtl="0" fontAlgn="ctr"/>
                      <a:r>
                        <a:rPr lang="en-US" sz="1200" b="1" cap="none" spc="0">
                          <a:solidFill>
                            <a:schemeClr val="tx1"/>
                          </a:solidFill>
                          <a:effectLst/>
                          <a:latin typeface="Calibri" panose="020F0502020204030204" pitchFamily="34" charset="0"/>
                          <a:cs typeface="Calibri" panose="020F0502020204030204" pitchFamily="34" charset="0"/>
                        </a:rPr>
                        <a:t>Given</a:t>
                      </a:r>
                      <a:r>
                        <a:rPr lang="en-US" sz="1200" cap="none" spc="0">
                          <a:solidFill>
                            <a:schemeClr val="tx1"/>
                          </a:solidFill>
                          <a:effectLst/>
                          <a:latin typeface="Calibri" panose="020F0502020204030204" pitchFamily="34" charset="0"/>
                          <a:cs typeface="Calibri" panose="020F0502020204030204" pitchFamily="34" charset="0"/>
                        </a:rPr>
                        <a:t> I am in role of logged-in staff</a:t>
                      </a:r>
                    </a:p>
                    <a:p>
                      <a:pPr rtl="0" fontAlgn="ctr"/>
                      <a:r>
                        <a:rPr lang="en-US" sz="1200" b="1" cap="none" spc="0">
                          <a:solidFill>
                            <a:schemeClr val="tx1"/>
                          </a:solidFill>
                          <a:effectLst/>
                          <a:latin typeface="Calibri" panose="020F0502020204030204" pitchFamily="34" charset="0"/>
                          <a:cs typeface="Calibri" panose="020F0502020204030204" pitchFamily="34" charset="0"/>
                        </a:rPr>
                        <a:t>When</a:t>
                      </a:r>
                      <a:r>
                        <a:rPr lang="en-US" sz="1200" cap="none" spc="0">
                          <a:solidFill>
                            <a:schemeClr val="tx1"/>
                          </a:solidFill>
                          <a:effectLst/>
                          <a:latin typeface="Calibri" panose="020F0502020204030204" pitchFamily="34" charset="0"/>
                          <a:cs typeface="Calibri" panose="020F0502020204030204" pitchFamily="34" charset="0"/>
                        </a:rPr>
                        <a:t> I open the application  </a:t>
                      </a:r>
                    </a:p>
                    <a:p>
                      <a:pPr rtl="0" fontAlgn="ctr"/>
                      <a:r>
                        <a:rPr lang="en-US" sz="1200" b="1" cap="none" spc="0">
                          <a:solidFill>
                            <a:schemeClr val="tx1"/>
                          </a:solidFill>
                          <a:effectLst/>
                          <a:latin typeface="Calibri" panose="020F0502020204030204" pitchFamily="34" charset="0"/>
                          <a:cs typeface="Calibri" panose="020F0502020204030204" pitchFamily="34" charset="0"/>
                        </a:rPr>
                        <a:t>then </a:t>
                      </a:r>
                      <a:r>
                        <a:rPr lang="en-US" sz="1200" cap="none" spc="0">
                          <a:solidFill>
                            <a:schemeClr val="tx1"/>
                          </a:solidFill>
                          <a:effectLst/>
                          <a:latin typeface="Calibri" panose="020F0502020204030204" pitchFamily="34" charset="0"/>
                          <a:cs typeface="Calibri" panose="020F0502020204030204" pitchFamily="34" charset="0"/>
                        </a:rPr>
                        <a:t>click on this page I can able to verify plans </a:t>
                      </a:r>
                    </a:p>
                    <a:p>
                      <a:pPr rtl="0" fontAlgn="ctr"/>
                      <a:r>
                        <a:rPr lang="en-US" sz="1200" b="1" cap="none" spc="0">
                          <a:solidFill>
                            <a:schemeClr val="tx1"/>
                          </a:solidFill>
                          <a:effectLst/>
                          <a:latin typeface="Calibri" panose="020F0502020204030204" pitchFamily="34" charset="0"/>
                          <a:cs typeface="Calibri" panose="020F0502020204030204" pitchFamily="34" charset="0"/>
                        </a:rPr>
                        <a:t>and</a:t>
                      </a:r>
                      <a:r>
                        <a:rPr lang="en-US" sz="1200" cap="none" spc="0">
                          <a:solidFill>
                            <a:schemeClr val="tx1"/>
                          </a:solidFill>
                          <a:effectLst/>
                          <a:latin typeface="Calibri" panose="020F0502020204030204" pitchFamily="34" charset="0"/>
                          <a:cs typeface="Calibri" panose="020F0502020204030204" pitchFamily="34" charset="0"/>
                        </a:rPr>
                        <a:t> able to track them.</a:t>
                      </a:r>
                    </a:p>
                    <a:p>
                      <a:pPr rtl="0" fontAlgn="ctr"/>
                      <a:r>
                        <a:rPr lang="en-US" sz="1200" cap="none" spc="0">
                          <a:solidFill>
                            <a:schemeClr val="tx1"/>
                          </a:solidFill>
                          <a:effectLst/>
                          <a:latin typeface="Calibri" panose="020F0502020204030204" pitchFamily="34" charset="0"/>
                          <a:cs typeface="Calibri" panose="020F0502020204030204" pitchFamily="34" charset="0"/>
                        </a:rPr>
                        <a:t>.</a:t>
                      </a:r>
                    </a:p>
                  </a:txBody>
                  <a:tcPr marL="0" marR="23019" marT="27623" marB="9207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bl>
          </a:graphicData>
        </a:graphic>
      </p:graphicFrame>
      <p:sp>
        <p:nvSpPr>
          <p:cNvPr id="2" name="TextBox 1">
            <a:extLst>
              <a:ext uri="{FF2B5EF4-FFF2-40B4-BE49-F238E27FC236}">
                <a16:creationId xmlns:a16="http://schemas.microsoft.com/office/drawing/2014/main" id="{11E7E5FE-2855-B873-F119-D3E1EE2EA1BD}"/>
              </a:ext>
            </a:extLst>
          </p:cNvPr>
          <p:cNvSpPr txBox="1"/>
          <p:nvPr/>
        </p:nvSpPr>
        <p:spPr>
          <a:xfrm>
            <a:off x="856527" y="6470248"/>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888050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flipH="1">
            <a:off x="441788" y="764373"/>
            <a:ext cx="2453811" cy="1002782"/>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711200" y="1920239"/>
            <a:ext cx="7215245" cy="4050873"/>
          </a:xfrm>
        </p:spPr>
        <p:txBody>
          <a:bodyPr vert="horz" lIns="91440" tIns="45720" rIns="91440" bIns="45720" rtlCol="0" anchor="t">
            <a:normAutofit fontScale="70000" lnSpcReduction="20000"/>
          </a:bodyPr>
          <a:lstStyle/>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Improvements from Professor Feedback</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Problem Statement</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Project description </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Personas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5 Recap</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Architecture Diagram</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Technologies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Algorithms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Product Backlog</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Backlog</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Metrics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Retrospective</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6</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Project demo</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Live Application</a:t>
            </a:r>
          </a:p>
          <a:p>
            <a:pPr marL="0" indent="0">
              <a:buNone/>
            </a:pPr>
            <a:endParaRPr lang="en-US" sz="2000" dirty="0"/>
          </a:p>
        </p:txBody>
      </p:sp>
      <p:sp>
        <p:nvSpPr>
          <p:cNvPr id="9" name="Content Placeholder 2">
            <a:extLst>
              <a:ext uri="{FF2B5EF4-FFF2-40B4-BE49-F238E27FC236}">
                <a16:creationId xmlns:a16="http://schemas.microsoft.com/office/drawing/2014/main" id="{7DCABD14-E094-6FB9-5E91-BE721F68CB0C}"/>
              </a:ext>
            </a:extLst>
          </p:cNvPr>
          <p:cNvSpPr txBox="1">
            <a:spLocks/>
          </p:cNvSpPr>
          <p:nvPr/>
        </p:nvSpPr>
        <p:spPr>
          <a:xfrm>
            <a:off x="6856315" y="3733577"/>
            <a:ext cx="1756663" cy="1108650"/>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10000"/>
              </a:lnSpc>
              <a:buFont typeface="Wingdings" panose="020B0604020202020204" pitchFamily="34" charset="0"/>
              <a:buChar char="Ø"/>
            </a:pPr>
            <a:r>
              <a:rPr lang="en-US" sz="300"/>
              <a:t>Architecture Diagram</a:t>
            </a:r>
          </a:p>
          <a:p>
            <a:pPr marL="285750" indent="-285750">
              <a:lnSpc>
                <a:spcPct val="110000"/>
              </a:lnSpc>
              <a:buFont typeface="Wingdings" panose="020B0604020202020204" pitchFamily="34" charset="0"/>
              <a:buChar char="Ø"/>
            </a:pPr>
            <a:r>
              <a:rPr lang="en-US" sz="300"/>
              <a:t>Sprint 2 Recap</a:t>
            </a:r>
          </a:p>
          <a:p>
            <a:pPr marL="285750" indent="-285750">
              <a:lnSpc>
                <a:spcPct val="110000"/>
              </a:lnSpc>
              <a:buFont typeface="Wingdings" panose="020B0604020202020204" pitchFamily="34" charset="0"/>
              <a:buChar char="Ø"/>
            </a:pPr>
            <a:r>
              <a:rPr lang="en-US" sz="300"/>
              <a:t>Product Backlog</a:t>
            </a:r>
          </a:p>
          <a:p>
            <a:pPr marL="285750" indent="-285750">
              <a:lnSpc>
                <a:spcPct val="110000"/>
              </a:lnSpc>
              <a:buFont typeface="Wingdings" panose="020B0604020202020204" pitchFamily="34" charset="0"/>
              <a:buChar char="Ø"/>
            </a:pPr>
            <a:r>
              <a:rPr lang="en-US" sz="300"/>
              <a:t>Sprint Backlog</a:t>
            </a:r>
          </a:p>
          <a:p>
            <a:pPr marL="285750" indent="-285750">
              <a:lnSpc>
                <a:spcPct val="110000"/>
              </a:lnSpc>
              <a:buFont typeface="Wingdings" panose="020B0604020202020204" pitchFamily="34" charset="0"/>
              <a:buChar char="Ø"/>
            </a:pPr>
            <a:r>
              <a:rPr lang="en-US" sz="300"/>
              <a:t>Metrics</a:t>
            </a:r>
          </a:p>
          <a:p>
            <a:pPr marL="285750" indent="-285750">
              <a:lnSpc>
                <a:spcPct val="110000"/>
              </a:lnSpc>
              <a:buFont typeface="Wingdings" panose="020B0604020202020204" pitchFamily="34" charset="0"/>
              <a:buChar char="Ø"/>
            </a:pPr>
            <a:r>
              <a:rPr lang="en-US" sz="300"/>
              <a:t>Retrospective</a:t>
            </a:r>
          </a:p>
          <a:p>
            <a:pPr marL="285750" indent="-285750">
              <a:lnSpc>
                <a:spcPct val="110000"/>
              </a:lnSpc>
              <a:buFont typeface="Wingdings" panose="020B0604020202020204" pitchFamily="34" charset="0"/>
              <a:buChar char="Ø"/>
            </a:pPr>
            <a:r>
              <a:rPr lang="en-US" sz="300"/>
              <a:t>Sprint 4</a:t>
            </a:r>
          </a:p>
          <a:p>
            <a:pPr>
              <a:lnSpc>
                <a:spcPct val="110000"/>
              </a:lnSpc>
            </a:pPr>
            <a:endParaRPr lang="en-US" sz="300"/>
          </a:p>
        </p:txBody>
      </p:sp>
      <p:sp>
        <p:nvSpPr>
          <p:cNvPr id="4" name="TextBox 3">
            <a:extLst>
              <a:ext uri="{FF2B5EF4-FFF2-40B4-BE49-F238E27FC236}">
                <a16:creationId xmlns:a16="http://schemas.microsoft.com/office/drawing/2014/main" id="{340BE70C-8CA6-C776-4179-9A680E41B0AF}"/>
              </a:ext>
            </a:extLst>
          </p:cNvPr>
          <p:cNvSpPr txBox="1"/>
          <p:nvPr/>
        </p:nvSpPr>
        <p:spPr>
          <a:xfrm>
            <a:off x="1018572" y="636607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522430"/>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r>
              <a:rPr lang="en-US" sz="1200" dirty="0">
                <a:solidFill>
                  <a:srgbClr val="898989"/>
                </a:solidFill>
              </a:rPr>
              <a:t>.</a:t>
            </a:r>
          </a:p>
        </p:txBody>
      </p:sp>
      <p:pic>
        <p:nvPicPr>
          <p:cNvPr id="3" name="Picture 2" descr="Table&#10;&#10;Description automatically generated">
            <a:extLst>
              <a:ext uri="{FF2B5EF4-FFF2-40B4-BE49-F238E27FC236}">
                <a16:creationId xmlns:a16="http://schemas.microsoft.com/office/drawing/2014/main" id="{15EC922A-2D8F-2FB2-BE20-E6186501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457529"/>
            <a:ext cx="11496821" cy="3937661"/>
          </a:xfrm>
          <a:prstGeom prst="rect">
            <a:avLst/>
          </a:prstGeom>
        </p:spPr>
      </p:pic>
    </p:spTree>
    <p:extLst>
      <p:ext uri="{BB962C8B-B14F-4D97-AF65-F5344CB8AC3E}">
        <p14:creationId xmlns:p14="http://schemas.microsoft.com/office/powerpoint/2010/main" val="1606838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381703"/>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pic>
        <p:nvPicPr>
          <p:cNvPr id="3" name="Picture 2" descr="Table">
            <a:extLst>
              <a:ext uri="{FF2B5EF4-FFF2-40B4-BE49-F238E27FC236}">
                <a16:creationId xmlns:a16="http://schemas.microsoft.com/office/drawing/2014/main" id="{E7A3EB9D-66E2-73E7-0C15-3AF197BF9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89" y="2305143"/>
            <a:ext cx="11496821" cy="3678983"/>
          </a:xfrm>
          <a:prstGeom prst="rect">
            <a:avLst/>
          </a:prstGeom>
        </p:spPr>
      </p:pic>
      <p:pic>
        <p:nvPicPr>
          <p:cNvPr id="6" name="Picture 5">
            <a:extLst>
              <a:ext uri="{FF2B5EF4-FFF2-40B4-BE49-F238E27FC236}">
                <a16:creationId xmlns:a16="http://schemas.microsoft.com/office/drawing/2014/main" id="{BC93C560-8267-6331-7FBC-57239BD75E9C}"/>
              </a:ext>
            </a:extLst>
          </p:cNvPr>
          <p:cNvPicPr>
            <a:picLocks noChangeAspect="1"/>
          </p:cNvPicPr>
          <p:nvPr/>
        </p:nvPicPr>
        <p:blipFill>
          <a:blip r:embed="rId3"/>
          <a:stretch>
            <a:fillRect/>
          </a:stretch>
        </p:blipFill>
        <p:spPr>
          <a:xfrm>
            <a:off x="347588" y="1797300"/>
            <a:ext cx="11496821" cy="618109"/>
          </a:xfrm>
          <a:prstGeom prst="rect">
            <a:avLst/>
          </a:prstGeom>
        </p:spPr>
      </p:pic>
    </p:spTree>
    <p:extLst>
      <p:ext uri="{BB962C8B-B14F-4D97-AF65-F5344CB8AC3E}">
        <p14:creationId xmlns:p14="http://schemas.microsoft.com/office/powerpoint/2010/main" val="1546740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368561"/>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r>
              <a:rPr lang="en-US" sz="1200" dirty="0">
                <a:solidFill>
                  <a:srgbClr val="898989"/>
                </a:solidFill>
              </a:rPr>
              <a:t>.</a:t>
            </a:r>
          </a:p>
        </p:txBody>
      </p:sp>
      <p:pic>
        <p:nvPicPr>
          <p:cNvPr id="7" name="Picture 6" descr="A picture containing text&#10;&#10;Description automatically generated">
            <a:extLst>
              <a:ext uri="{FF2B5EF4-FFF2-40B4-BE49-F238E27FC236}">
                <a16:creationId xmlns:a16="http://schemas.microsoft.com/office/drawing/2014/main" id="{EB0ADADA-8DD8-8BAC-EF9E-0A9F1783465E}"/>
              </a:ext>
            </a:extLst>
          </p:cNvPr>
          <p:cNvPicPr>
            <a:picLocks noChangeAspect="1"/>
          </p:cNvPicPr>
          <p:nvPr/>
        </p:nvPicPr>
        <p:blipFill>
          <a:blip r:embed="rId2"/>
          <a:stretch>
            <a:fillRect/>
          </a:stretch>
        </p:blipFill>
        <p:spPr>
          <a:xfrm>
            <a:off x="392670" y="2472725"/>
            <a:ext cx="11406660" cy="3694472"/>
          </a:xfrm>
          <a:prstGeom prst="rect">
            <a:avLst/>
          </a:prstGeom>
        </p:spPr>
      </p:pic>
    </p:spTree>
    <p:extLst>
      <p:ext uri="{BB962C8B-B14F-4D97-AF65-F5344CB8AC3E}">
        <p14:creationId xmlns:p14="http://schemas.microsoft.com/office/powerpoint/2010/main" val="2369805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fontScale="90000"/>
          </a:bodyPr>
          <a:lstStyle/>
          <a:p>
            <a:pPr algn="l"/>
            <a:r>
              <a:rPr lang="en-US" sz="4400" dirty="0"/>
              <a:t>stories Completed and not Completed</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3879277888"/>
              </p:ext>
            </p:extLst>
          </p:nvPr>
        </p:nvGraphicFramePr>
        <p:xfrm>
          <a:off x="439558" y="2135674"/>
          <a:ext cx="11312884" cy="3627566"/>
        </p:xfrm>
        <a:graphic>
          <a:graphicData uri="http://schemas.openxmlformats.org/drawingml/2006/table">
            <a:tbl>
              <a:tblPr firstRow="1" bandRow="1">
                <a:tableStyleId>{93296810-A885-4BE3-A3E7-6D5BEEA58F35}</a:tableStyleId>
              </a:tblPr>
              <a:tblGrid>
                <a:gridCol w="1053014">
                  <a:extLst>
                    <a:ext uri="{9D8B030D-6E8A-4147-A177-3AD203B41FA5}">
                      <a16:colId xmlns:a16="http://schemas.microsoft.com/office/drawing/2014/main" val="2431643798"/>
                    </a:ext>
                  </a:extLst>
                </a:gridCol>
                <a:gridCol w="1395028">
                  <a:extLst>
                    <a:ext uri="{9D8B030D-6E8A-4147-A177-3AD203B41FA5}">
                      <a16:colId xmlns:a16="http://schemas.microsoft.com/office/drawing/2014/main" val="611363021"/>
                    </a:ext>
                  </a:extLst>
                </a:gridCol>
                <a:gridCol w="7393752">
                  <a:extLst>
                    <a:ext uri="{9D8B030D-6E8A-4147-A177-3AD203B41FA5}">
                      <a16:colId xmlns:a16="http://schemas.microsoft.com/office/drawing/2014/main" val="3141220176"/>
                    </a:ext>
                  </a:extLst>
                </a:gridCol>
                <a:gridCol w="1471090">
                  <a:extLst>
                    <a:ext uri="{9D8B030D-6E8A-4147-A177-3AD203B41FA5}">
                      <a16:colId xmlns:a16="http://schemas.microsoft.com/office/drawing/2014/main" val="2859450301"/>
                    </a:ext>
                  </a:extLst>
                </a:gridCol>
              </a:tblGrid>
              <a:tr h="1176939">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Story status</a:t>
                      </a: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- 39</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able to search on the app, so that I can find the necessary information .</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- 40</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update my profile and also upload reports so that doctor can know the patient condition.</a:t>
                      </a:r>
                      <a:br>
                        <a:rPr lang="en-US" sz="1900" b="0" i="0" u="none" strike="noStrike">
                          <a:solidFill>
                            <a:srgbClr val="000000"/>
                          </a:solidFill>
                          <a:effectLst/>
                          <a:latin typeface="Times New Roman" panose="02020603050405020304" pitchFamily="18" charset="0"/>
                          <a:cs typeface="Times New Roman" panose="02020603050405020304" pitchFamily="18" charset="0"/>
                        </a:rPr>
                      </a:br>
                      <a:endParaRPr lang="en-US" sz="19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- 41</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an admin, I want to see all the doctor's list in the application so that, I can manage the system according to my need.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343250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24">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7" name="Picture 26">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9" name="Rectangle 28">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5">
            <a:extLst>
              <a:ext uri="{FF2B5EF4-FFF2-40B4-BE49-F238E27FC236}">
                <a16:creationId xmlns:a16="http://schemas.microsoft.com/office/drawing/2014/main" id="{F2810BF6-74FA-CEB2-B344-33726879B986}"/>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a:t>METRICS</a:t>
            </a:r>
            <a:endParaRPr lang="en-US" sz="5400" dirty="0"/>
          </a:p>
        </p:txBody>
      </p:sp>
      <p:sp>
        <p:nvSpPr>
          <p:cNvPr id="4" name="Footer Placeholder 3">
            <a:extLst>
              <a:ext uri="{FF2B5EF4-FFF2-40B4-BE49-F238E27FC236}">
                <a16:creationId xmlns:a16="http://schemas.microsoft.com/office/drawing/2014/main" id="{B3C192FA-DB65-3D27-924A-BA35505D58E9}"/>
              </a:ext>
            </a:extLst>
          </p:cNvPr>
          <p:cNvSpPr>
            <a:spLocks noGrp="1"/>
          </p:cNvSpPr>
          <p:nvPr>
            <p:ph type="ftr" sz="quarter" idx="11"/>
          </p:nvPr>
        </p:nvSpPr>
        <p:spPr>
          <a:xfrm>
            <a:off x="4976028" y="475805"/>
            <a:ext cx="5098138" cy="365760"/>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DF5B4F6-081E-BE60-5C35-9D8B2C2B0A22}"/>
              </a:ext>
            </a:extLst>
          </p:cNvPr>
          <p:cNvSpPr>
            <a:spLocks noGrp="1"/>
          </p:cNvSpPr>
          <p:nvPr>
            <p:ph type="sldNum" sz="quarter" idx="12"/>
          </p:nvPr>
        </p:nvSpPr>
        <p:spPr>
          <a:xfrm>
            <a:off x="8403771" y="475805"/>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34</a:t>
            </a:fld>
            <a:endParaRPr lang="en-US"/>
          </a:p>
        </p:txBody>
      </p:sp>
      <p:cxnSp>
        <p:nvCxnSpPr>
          <p:cNvPr id="33" name="Straight Connector 32">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2ED743-2D36-8247-DBA5-12882E53EFC8}"/>
              </a:ext>
            </a:extLst>
          </p:cNvPr>
          <p:cNvSpPr txBox="1"/>
          <p:nvPr/>
        </p:nvSpPr>
        <p:spPr>
          <a:xfrm>
            <a:off x="1423686" y="636607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143404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C6548C-9CDB-E35A-56E8-DCAAC1E90C1B}"/>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87197967-EA1F-53C9-8D3F-71F467E4810B}"/>
              </a:ext>
            </a:extLst>
          </p:cNvPr>
          <p:cNvSpPr>
            <a:spLocks noGrp="1"/>
          </p:cNvSpPr>
          <p:nvPr>
            <p:ph type="sldNum" sz="quarter" idx="12"/>
          </p:nvPr>
        </p:nvSpPr>
        <p:spPr/>
        <p:txBody>
          <a:bodyPr/>
          <a:lstStyle/>
          <a:p>
            <a:fld id="{A49DFD55-3C28-40EF-9E31-A92D2E4017FF}" type="slidenum">
              <a:rPr lang="en-US" smtClean="0"/>
              <a:t>35</a:t>
            </a:fld>
            <a:endParaRPr lang="en-US" dirty="0"/>
          </a:p>
        </p:txBody>
      </p:sp>
      <p:pic>
        <p:nvPicPr>
          <p:cNvPr id="5" name="Content Placeholder 6">
            <a:extLst>
              <a:ext uri="{FF2B5EF4-FFF2-40B4-BE49-F238E27FC236}">
                <a16:creationId xmlns:a16="http://schemas.microsoft.com/office/drawing/2014/main" id="{4C5581E1-8DB2-48DF-A494-133FED553796}"/>
              </a:ext>
            </a:extLst>
          </p:cNvPr>
          <p:cNvPicPr>
            <a:picLocks noChangeAspect="1"/>
          </p:cNvPicPr>
          <p:nvPr/>
        </p:nvPicPr>
        <p:blipFill>
          <a:blip r:embed="rId2"/>
          <a:stretch>
            <a:fillRect/>
          </a:stretch>
        </p:blipFill>
        <p:spPr>
          <a:xfrm>
            <a:off x="2048320" y="1641421"/>
            <a:ext cx="8095360" cy="4076471"/>
          </a:xfrm>
          <a:prstGeom prst="rect">
            <a:avLst/>
          </a:prstGeom>
        </p:spPr>
      </p:pic>
    </p:spTree>
    <p:extLst>
      <p:ext uri="{BB962C8B-B14F-4D97-AF65-F5344CB8AC3E}">
        <p14:creationId xmlns:p14="http://schemas.microsoft.com/office/powerpoint/2010/main" val="2356566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C6548C-9CDB-E35A-56E8-DCAAC1E90C1B}"/>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87197967-EA1F-53C9-8D3F-71F467E4810B}"/>
              </a:ext>
            </a:extLst>
          </p:cNvPr>
          <p:cNvSpPr>
            <a:spLocks noGrp="1"/>
          </p:cNvSpPr>
          <p:nvPr>
            <p:ph type="sldNum" sz="quarter" idx="12"/>
          </p:nvPr>
        </p:nvSpPr>
        <p:spPr/>
        <p:txBody>
          <a:bodyPr/>
          <a:lstStyle/>
          <a:p>
            <a:fld id="{A49DFD55-3C28-40EF-9E31-A92D2E4017FF}" type="slidenum">
              <a:rPr lang="en-US" smtClean="0"/>
              <a:t>36</a:t>
            </a:fld>
            <a:endParaRPr lang="en-US" dirty="0"/>
          </a:p>
        </p:txBody>
      </p:sp>
      <p:pic>
        <p:nvPicPr>
          <p:cNvPr id="5" name="Content Placeholder 6">
            <a:extLst>
              <a:ext uri="{FF2B5EF4-FFF2-40B4-BE49-F238E27FC236}">
                <a16:creationId xmlns:a16="http://schemas.microsoft.com/office/drawing/2014/main" id="{942891CF-D527-57A7-E8E2-66ACAA14668B}"/>
              </a:ext>
            </a:extLst>
          </p:cNvPr>
          <p:cNvPicPr>
            <a:picLocks noChangeAspect="1"/>
          </p:cNvPicPr>
          <p:nvPr/>
        </p:nvPicPr>
        <p:blipFill>
          <a:blip r:embed="rId2"/>
          <a:stretch>
            <a:fillRect/>
          </a:stretch>
        </p:blipFill>
        <p:spPr>
          <a:xfrm>
            <a:off x="1954317" y="1750857"/>
            <a:ext cx="8036653" cy="4035104"/>
          </a:xfrm>
          <a:prstGeom prst="rect">
            <a:avLst/>
          </a:prstGeom>
        </p:spPr>
      </p:pic>
    </p:spTree>
    <p:extLst>
      <p:ext uri="{BB962C8B-B14F-4D97-AF65-F5344CB8AC3E}">
        <p14:creationId xmlns:p14="http://schemas.microsoft.com/office/powerpoint/2010/main" val="54116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559046-EED9-536D-B94E-A9C941E2F80D}"/>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5DD075FE-8F69-B746-3BB8-0CE14B8537A2}"/>
              </a:ext>
            </a:extLst>
          </p:cNvPr>
          <p:cNvSpPr>
            <a:spLocks noGrp="1"/>
          </p:cNvSpPr>
          <p:nvPr>
            <p:ph type="sldNum" sz="quarter" idx="12"/>
          </p:nvPr>
        </p:nvSpPr>
        <p:spPr/>
        <p:txBody>
          <a:bodyPr/>
          <a:lstStyle/>
          <a:p>
            <a:fld id="{A49DFD55-3C28-40EF-9E31-A92D2E4017FF}" type="slidenum">
              <a:rPr lang="en-US" smtClean="0"/>
              <a:t>37</a:t>
            </a:fld>
            <a:endParaRPr lang="en-US" dirty="0"/>
          </a:p>
        </p:txBody>
      </p:sp>
      <p:pic>
        <p:nvPicPr>
          <p:cNvPr id="4" name="Content Placeholder 6">
            <a:extLst>
              <a:ext uri="{FF2B5EF4-FFF2-40B4-BE49-F238E27FC236}">
                <a16:creationId xmlns:a16="http://schemas.microsoft.com/office/drawing/2014/main" id="{2CBE84D8-83E8-F01A-3915-EC5DEF5E5CB7}"/>
              </a:ext>
            </a:extLst>
          </p:cNvPr>
          <p:cNvPicPr>
            <a:picLocks noChangeAspect="1"/>
          </p:cNvPicPr>
          <p:nvPr/>
        </p:nvPicPr>
        <p:blipFill>
          <a:blip r:embed="rId2"/>
          <a:stretch>
            <a:fillRect/>
          </a:stretch>
        </p:blipFill>
        <p:spPr>
          <a:xfrm>
            <a:off x="2112876" y="1738322"/>
            <a:ext cx="7966248" cy="4204747"/>
          </a:xfrm>
          <a:prstGeom prst="rect">
            <a:avLst/>
          </a:prstGeom>
        </p:spPr>
      </p:pic>
    </p:spTree>
    <p:extLst>
      <p:ext uri="{BB962C8B-B14F-4D97-AF65-F5344CB8AC3E}">
        <p14:creationId xmlns:p14="http://schemas.microsoft.com/office/powerpoint/2010/main" val="4010440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5298-1503-22B9-D98C-3797952BD732}"/>
              </a:ext>
            </a:extLst>
          </p:cNvPr>
          <p:cNvSpPr>
            <a:spLocks noGrp="1"/>
          </p:cNvSpPr>
          <p:nvPr>
            <p:ph type="title"/>
          </p:nvPr>
        </p:nvSpPr>
        <p:spPr>
          <a:xfrm>
            <a:off x="1115736" y="764373"/>
            <a:ext cx="10390464" cy="1293028"/>
          </a:xfrm>
        </p:spPr>
        <p:txBody>
          <a:bodyPr/>
          <a:lstStyle/>
          <a:p>
            <a:r>
              <a:rPr lang="en-US" dirty="0"/>
              <a:t>    </a:t>
            </a:r>
          </a:p>
        </p:txBody>
      </p:sp>
      <p:sp>
        <p:nvSpPr>
          <p:cNvPr id="3" name="Footer Placeholder 2">
            <a:extLst>
              <a:ext uri="{FF2B5EF4-FFF2-40B4-BE49-F238E27FC236}">
                <a16:creationId xmlns:a16="http://schemas.microsoft.com/office/drawing/2014/main" id="{8B7ED752-27CA-C0B2-411E-3E4C5AFE219C}"/>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2D88BA79-8F03-EAA7-19CA-8587F99D6A8E}"/>
              </a:ext>
            </a:extLst>
          </p:cNvPr>
          <p:cNvSpPr>
            <a:spLocks noGrp="1"/>
          </p:cNvSpPr>
          <p:nvPr>
            <p:ph type="sldNum" sz="quarter" idx="12"/>
          </p:nvPr>
        </p:nvSpPr>
        <p:spPr/>
        <p:txBody>
          <a:bodyPr/>
          <a:lstStyle/>
          <a:p>
            <a:fld id="{A49DFD55-3C28-40EF-9E31-A92D2E4017FF}" type="slidenum">
              <a:rPr lang="en-US" smtClean="0"/>
              <a:t>38</a:t>
            </a:fld>
            <a:endParaRPr lang="en-US" dirty="0"/>
          </a:p>
        </p:txBody>
      </p:sp>
      <p:sp>
        <p:nvSpPr>
          <p:cNvPr id="6" name="TextBox 5">
            <a:extLst>
              <a:ext uri="{FF2B5EF4-FFF2-40B4-BE49-F238E27FC236}">
                <a16:creationId xmlns:a16="http://schemas.microsoft.com/office/drawing/2014/main" id="{2DB2B1EE-8632-43DF-FD1E-52FE3AE6CBBB}"/>
              </a:ext>
            </a:extLst>
          </p:cNvPr>
          <p:cNvSpPr txBox="1"/>
          <p:nvPr/>
        </p:nvSpPr>
        <p:spPr>
          <a:xfrm>
            <a:off x="2905488" y="1057013"/>
            <a:ext cx="6104288" cy="584775"/>
          </a:xfrm>
          <a:prstGeom prst="rect">
            <a:avLst/>
          </a:prstGeom>
          <a:noFill/>
        </p:spPr>
        <p:txBody>
          <a:bodyPr wrap="square">
            <a:spAutoFit/>
          </a:bodyPr>
          <a:lstStyle/>
          <a:p>
            <a:pPr algn="ctr"/>
            <a:r>
              <a:rPr lang="en-US" sz="3200" dirty="0">
                <a:solidFill>
                  <a:schemeClr val="tx2">
                    <a:lumMod val="50000"/>
                  </a:schemeClr>
                </a:solidFill>
              </a:rPr>
              <a:t>Retrospectives</a:t>
            </a:r>
            <a:endParaRPr lang="en-IN" sz="3200" dirty="0">
              <a:solidFill>
                <a:schemeClr val="tx2">
                  <a:lumMod val="50000"/>
                </a:schemeClr>
              </a:solidFill>
            </a:endParaRPr>
          </a:p>
        </p:txBody>
      </p:sp>
      <p:sp>
        <p:nvSpPr>
          <p:cNvPr id="7" name="Text Placeholder 5">
            <a:extLst>
              <a:ext uri="{FF2B5EF4-FFF2-40B4-BE49-F238E27FC236}">
                <a16:creationId xmlns:a16="http://schemas.microsoft.com/office/drawing/2014/main" id="{1BD55ED7-7060-C65D-28B9-15578C4403EE}"/>
              </a:ext>
            </a:extLst>
          </p:cNvPr>
          <p:cNvSpPr txBox="1">
            <a:spLocks/>
          </p:cNvSpPr>
          <p:nvPr/>
        </p:nvSpPr>
        <p:spPr>
          <a:xfrm>
            <a:off x="1243104" y="2776936"/>
            <a:ext cx="2882475"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solidFill>
                  <a:srgbClr val="0070C0"/>
                </a:solidFill>
              </a:rPr>
              <a:t>What went well??</a:t>
            </a:r>
          </a:p>
        </p:txBody>
      </p:sp>
      <p:sp>
        <p:nvSpPr>
          <p:cNvPr id="8" name="Content Placeholder 6">
            <a:extLst>
              <a:ext uri="{FF2B5EF4-FFF2-40B4-BE49-F238E27FC236}">
                <a16:creationId xmlns:a16="http://schemas.microsoft.com/office/drawing/2014/main" id="{3F8ADC6B-09FE-53EB-E94C-350322C46890}"/>
              </a:ext>
            </a:extLst>
          </p:cNvPr>
          <p:cNvSpPr txBox="1">
            <a:spLocks/>
          </p:cNvSpPr>
          <p:nvPr/>
        </p:nvSpPr>
        <p:spPr>
          <a:xfrm>
            <a:off x="1243104" y="3834606"/>
            <a:ext cx="2882475"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Team completed the task before due date.</a:t>
            </a:r>
          </a:p>
          <a:p>
            <a:pPr marL="285750" indent="-285750"/>
            <a:r>
              <a:rPr lang="en-US" sz="1750" dirty="0"/>
              <a:t>Team mates participates actively in team meeting calls</a:t>
            </a:r>
          </a:p>
        </p:txBody>
      </p:sp>
      <p:sp>
        <p:nvSpPr>
          <p:cNvPr id="9" name="Text Placeholder 7">
            <a:extLst>
              <a:ext uri="{FF2B5EF4-FFF2-40B4-BE49-F238E27FC236}">
                <a16:creationId xmlns:a16="http://schemas.microsoft.com/office/drawing/2014/main" id="{5B0847EF-F7A7-4111-4A1D-B79730186DA2}"/>
              </a:ext>
            </a:extLst>
          </p:cNvPr>
          <p:cNvSpPr txBox="1">
            <a:spLocks/>
          </p:cNvSpPr>
          <p:nvPr/>
        </p:nvSpPr>
        <p:spPr>
          <a:xfrm>
            <a:off x="4647665" y="2776936"/>
            <a:ext cx="2896671"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IN" sz="2400" dirty="0">
                <a:solidFill>
                  <a:srgbClr val="0070C0"/>
                </a:solidFill>
              </a:rPr>
              <a:t>What didn't went well??</a:t>
            </a:r>
          </a:p>
        </p:txBody>
      </p:sp>
      <p:sp>
        <p:nvSpPr>
          <p:cNvPr id="10" name="Content Placeholder 8">
            <a:extLst>
              <a:ext uri="{FF2B5EF4-FFF2-40B4-BE49-F238E27FC236}">
                <a16:creationId xmlns:a16="http://schemas.microsoft.com/office/drawing/2014/main" id="{C1303AD1-C5B3-A44F-8B52-8877484D50E9}"/>
              </a:ext>
            </a:extLst>
          </p:cNvPr>
          <p:cNvSpPr txBox="1">
            <a:spLocks/>
          </p:cNvSpPr>
          <p:nvPr/>
        </p:nvSpPr>
        <p:spPr>
          <a:xfrm>
            <a:off x="4647665" y="3834606"/>
            <a:ext cx="2896671" cy="19978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Avoid  delaying work </a:t>
            </a:r>
          </a:p>
          <a:p>
            <a:pPr marL="285750" indent="-285750"/>
            <a:r>
              <a:rPr lang="en-US" sz="1750" dirty="0"/>
              <a:t>Facing difficulty in implementation part</a:t>
            </a:r>
          </a:p>
        </p:txBody>
      </p:sp>
      <p:sp>
        <p:nvSpPr>
          <p:cNvPr id="11" name="Text Placeholder 10">
            <a:extLst>
              <a:ext uri="{FF2B5EF4-FFF2-40B4-BE49-F238E27FC236}">
                <a16:creationId xmlns:a16="http://schemas.microsoft.com/office/drawing/2014/main" id="{93BD9AA2-22E3-10FE-DE97-618DE68F2396}"/>
              </a:ext>
            </a:extLst>
          </p:cNvPr>
          <p:cNvSpPr txBox="1">
            <a:spLocks/>
          </p:cNvSpPr>
          <p:nvPr/>
        </p:nvSpPr>
        <p:spPr>
          <a:xfrm>
            <a:off x="8066421" y="2776936"/>
            <a:ext cx="2882475"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IN" sz="2400">
                <a:solidFill>
                  <a:srgbClr val="0070C0"/>
                </a:solidFill>
              </a:rPr>
              <a:t>What next??</a:t>
            </a:r>
            <a:endParaRPr lang="en-IN" sz="2400" dirty="0">
              <a:solidFill>
                <a:srgbClr val="0070C0"/>
              </a:solidFill>
            </a:endParaRPr>
          </a:p>
        </p:txBody>
      </p:sp>
      <p:sp>
        <p:nvSpPr>
          <p:cNvPr id="12" name="Content Placeholder 15">
            <a:extLst>
              <a:ext uri="{FF2B5EF4-FFF2-40B4-BE49-F238E27FC236}">
                <a16:creationId xmlns:a16="http://schemas.microsoft.com/office/drawing/2014/main" id="{7E4D4756-E046-C150-621E-28F3F0AFDBAD}"/>
              </a:ext>
            </a:extLst>
          </p:cNvPr>
          <p:cNvSpPr txBox="1">
            <a:spLocks/>
          </p:cNvSpPr>
          <p:nvPr/>
        </p:nvSpPr>
        <p:spPr>
          <a:xfrm>
            <a:off x="8321879" y="3846181"/>
            <a:ext cx="2627017" cy="28863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Team members need to interact more in group meeting</a:t>
            </a:r>
          </a:p>
          <a:p>
            <a:pPr marL="285750" indent="-285750"/>
            <a:r>
              <a:rPr lang="en-US" sz="1750" dirty="0"/>
              <a:t>Set small targets to complete task more efficiently</a:t>
            </a:r>
          </a:p>
          <a:p>
            <a:pPr marL="285750" indent="-285750"/>
            <a:endParaRPr lang="en-IN" sz="1750" dirty="0"/>
          </a:p>
        </p:txBody>
      </p:sp>
    </p:spTree>
    <p:extLst>
      <p:ext uri="{BB962C8B-B14F-4D97-AF65-F5344CB8AC3E}">
        <p14:creationId xmlns:p14="http://schemas.microsoft.com/office/powerpoint/2010/main" val="304047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C52AC8B-B0EC-F692-1C23-4FF0A50C1E86}"/>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dirty="0"/>
              <a:t>Sprint 6</a:t>
            </a:r>
          </a:p>
        </p:txBody>
      </p:sp>
      <p:sp useBgFill="1">
        <p:nvSpPr>
          <p:cNvPr id="21" name="Rectangle 14">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6">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7" descr="Run">
            <a:extLst>
              <a:ext uri="{FF2B5EF4-FFF2-40B4-BE49-F238E27FC236}">
                <a16:creationId xmlns:a16="http://schemas.microsoft.com/office/drawing/2014/main" id="{039E1FB8-47C2-AC24-F1AD-C1884D74DA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468" y="689101"/>
            <a:ext cx="5475672" cy="5475672"/>
          </a:xfrm>
          <a:prstGeom prst="rect">
            <a:avLst/>
          </a:prstGeom>
        </p:spPr>
      </p:pic>
      <p:sp>
        <p:nvSpPr>
          <p:cNvPr id="3" name="Footer Placeholder 2">
            <a:extLst>
              <a:ext uri="{FF2B5EF4-FFF2-40B4-BE49-F238E27FC236}">
                <a16:creationId xmlns:a16="http://schemas.microsoft.com/office/drawing/2014/main" id="{3FB60290-0965-9A78-F04B-4BA1CE77FADE}"/>
              </a:ext>
            </a:extLst>
          </p:cNvPr>
          <p:cNvSpPr>
            <a:spLocks noGrp="1"/>
          </p:cNvSpPr>
          <p:nvPr>
            <p:ph type="ftr" sz="quarter" idx="11"/>
          </p:nvPr>
        </p:nvSpPr>
        <p:spPr>
          <a:xfrm>
            <a:off x="832540" y="6351325"/>
            <a:ext cx="6400800" cy="365760"/>
          </a:xfrm>
        </p:spPr>
        <p:txBody>
          <a:bodyPr vert="horz" lIns="91440" tIns="45720" rIns="91440" bIns="45720" rtlCol="0" anchor="ctr">
            <a:normAutofit/>
          </a:bodyPr>
          <a:lstStyle/>
          <a:p>
            <a:pPr>
              <a:spcAft>
                <a:spcPts val="600"/>
              </a:spcAft>
            </a:pPr>
            <a:r>
              <a:rPr lang="en-US"/>
              <a:t>CURA</a:t>
            </a:r>
          </a:p>
        </p:txBody>
      </p:sp>
      <p:sp>
        <p:nvSpPr>
          <p:cNvPr id="4" name="Slide Number Placeholder 3">
            <a:extLst>
              <a:ext uri="{FF2B5EF4-FFF2-40B4-BE49-F238E27FC236}">
                <a16:creationId xmlns:a16="http://schemas.microsoft.com/office/drawing/2014/main" id="{D4264BF0-2BB8-9AA6-5C71-AD937AF43EA8}"/>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39</a:t>
            </a:fld>
            <a:endParaRPr lang="en-US"/>
          </a:p>
        </p:txBody>
      </p:sp>
    </p:spTree>
    <p:extLst>
      <p:ext uri="{BB962C8B-B14F-4D97-AF65-F5344CB8AC3E}">
        <p14:creationId xmlns:p14="http://schemas.microsoft.com/office/powerpoint/2010/main" val="332919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3700" kern="1200" dirty="0">
                <a:latin typeface="+mj-lt"/>
                <a:ea typeface="+mj-ea"/>
                <a:cs typeface="+mj-cs"/>
              </a:rPr>
              <a:t>Improvements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lstStyle/>
          <a:p>
            <a:r>
              <a:rPr lang="en-US" b="1" dirty="0"/>
              <a:t>Feedback</a:t>
            </a:r>
            <a:endParaRPr lang="en-IN"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955226" y="3407796"/>
            <a:ext cx="4932618" cy="2688204"/>
          </a:xfrm>
        </p:spPr>
        <p:txBody>
          <a:bodyPr>
            <a:normAutofit fontScale="32500" lnSpcReduction="20000"/>
          </a:bodyPr>
          <a:lstStyle/>
          <a:p>
            <a:pPr marL="285750" indent="-285750">
              <a:buFont typeface="Arial" panose="020B0604020202020204" pitchFamily="34" charset="0"/>
              <a:buChar char="•"/>
            </a:pPr>
            <a:r>
              <a:rPr lang="en-US" sz="3700" dirty="0"/>
              <a:t>Story Points Missing.</a:t>
            </a:r>
          </a:p>
          <a:p>
            <a:pPr marL="285750" indent="-285750">
              <a:buFont typeface="Arial" panose="020B0604020202020204" pitchFamily="34" charset="0"/>
              <a:buChar char="•"/>
            </a:pPr>
            <a:r>
              <a:rPr lang="en-US" sz="3700" dirty="0"/>
              <a:t>Mention Diagram name. </a:t>
            </a:r>
          </a:p>
          <a:p>
            <a:pPr marL="285750" indent="-285750">
              <a:buFont typeface="Arial" panose="020B0604020202020204" pitchFamily="34" charset="0"/>
              <a:buChar char="•"/>
            </a:pPr>
            <a:r>
              <a:rPr lang="en-US" sz="3700" dirty="0"/>
              <a:t>Make theme consistent .</a:t>
            </a:r>
          </a:p>
          <a:p>
            <a:pPr marL="285750" indent="-285750">
              <a:buFont typeface="Arial" panose="020B0604020202020204" pitchFamily="34" charset="0"/>
              <a:buChar char="•"/>
            </a:pPr>
            <a:r>
              <a:rPr lang="en-US" sz="3700" dirty="0"/>
              <a:t>Title for every slide and manage color coordination.</a:t>
            </a:r>
          </a:p>
          <a:p>
            <a:pPr marL="285750" indent="-285750">
              <a:buFont typeface="Arial" panose="020B0604020202020204" pitchFamily="34" charset="0"/>
              <a:buChar char="•"/>
            </a:pPr>
            <a:r>
              <a:rPr lang="en-US" sz="3700" dirty="0"/>
              <a:t>Mention sprint number in sprint backlog.</a:t>
            </a:r>
          </a:p>
          <a:p>
            <a:pPr marL="285750" indent="-285750">
              <a:buFont typeface="Arial" panose="020B0604020202020204" pitchFamily="34" charset="0"/>
              <a:buChar char="•"/>
            </a:pPr>
            <a:r>
              <a:rPr lang="en-US" sz="3700" dirty="0"/>
              <a:t>Remove place column from user stories and acceptance criteria.</a:t>
            </a:r>
          </a:p>
          <a:p>
            <a:pPr marL="285750" indent="-285750">
              <a:buFont typeface="Arial" panose="020B0604020202020204" pitchFamily="34" charset="0"/>
              <a:buChar char="•"/>
            </a:pPr>
            <a:r>
              <a:rPr lang="en-US" sz="3700" dirty="0"/>
              <a:t>Sprint backlog should have story points.</a:t>
            </a:r>
          </a:p>
          <a:p>
            <a:pPr marL="285750" indent="-285750">
              <a:buFont typeface="Arial" panose="020B0604020202020204" pitchFamily="34" charset="0"/>
              <a:buChar char="•"/>
            </a:pPr>
            <a:r>
              <a:rPr lang="en-US" sz="3700" dirty="0"/>
              <a:t>Edit burndown charts, it should have only completed stories.</a:t>
            </a:r>
          </a:p>
          <a:p>
            <a:pPr marL="285750" indent="-285750">
              <a:buFont typeface="Arial" panose="020B0604020202020204" pitchFamily="34" charset="0"/>
              <a:buChar char="•"/>
            </a:pPr>
            <a:endParaRPr lang="en-US" dirty="0"/>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lstStyle/>
          <a:p>
            <a:r>
              <a:rPr lang="en-US" b="1" dirty="0"/>
              <a:t>Improvements</a:t>
            </a:r>
            <a:endParaRPr lang="en-IN"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6475453" y="3272713"/>
            <a:ext cx="3768142" cy="3083132"/>
          </a:xfrm>
        </p:spPr>
        <p:txBody>
          <a:bodyPr>
            <a:normAutofit fontScale="32500" lnSpcReduction="20000"/>
          </a:bodyPr>
          <a:lstStyle/>
          <a:p>
            <a:pPr marL="285750" indent="-285750">
              <a:buFont typeface="Arial" panose="020B0604020202020204" pitchFamily="34" charset="0"/>
              <a:buChar char="•"/>
            </a:pPr>
            <a:r>
              <a:rPr lang="en-US" sz="3700" dirty="0"/>
              <a:t>Story points mentioned to every user story.</a:t>
            </a:r>
          </a:p>
          <a:p>
            <a:pPr marL="285750" indent="-285750">
              <a:buFont typeface="Arial" panose="020B0604020202020204" pitchFamily="34" charset="0"/>
              <a:buChar char="•"/>
            </a:pPr>
            <a:r>
              <a:rPr lang="en-US" sz="3700" dirty="0"/>
              <a:t>Mentioned diagram name.</a:t>
            </a:r>
          </a:p>
          <a:p>
            <a:pPr marL="285750" indent="-285750">
              <a:buFont typeface="Arial" panose="020B0604020202020204" pitchFamily="34" charset="0"/>
              <a:buChar char="•"/>
            </a:pPr>
            <a:r>
              <a:rPr lang="en-US" sz="3700" dirty="0"/>
              <a:t>Maintained theme consistency and color coordination.</a:t>
            </a:r>
          </a:p>
          <a:p>
            <a:pPr marL="285750" indent="-285750">
              <a:buFont typeface="Arial" panose="020B0604020202020204" pitchFamily="34" charset="0"/>
              <a:buChar char="•"/>
            </a:pPr>
            <a:r>
              <a:rPr lang="en-US" sz="3700" dirty="0"/>
              <a:t>Architectural Diagram mentioned.</a:t>
            </a:r>
          </a:p>
          <a:p>
            <a:pPr marL="285750" indent="-285750">
              <a:buFont typeface="Arial" panose="020B0604020202020204" pitchFamily="34" charset="0"/>
              <a:buChar char="•"/>
            </a:pPr>
            <a:r>
              <a:rPr lang="en-US" sz="3700" dirty="0"/>
              <a:t>Mentioned sprint number in sprint backlog.</a:t>
            </a:r>
          </a:p>
          <a:p>
            <a:pPr marL="285750" indent="-285750">
              <a:buFont typeface="Arial" panose="020B0604020202020204" pitchFamily="34" charset="0"/>
              <a:buChar char="•"/>
            </a:pPr>
            <a:r>
              <a:rPr lang="en-US" sz="3700" dirty="0"/>
              <a:t>Removed place column from user stories and acceptance criteria.</a:t>
            </a:r>
          </a:p>
          <a:p>
            <a:pPr marL="285750" indent="-285750">
              <a:buFont typeface="Arial" panose="020B0604020202020204" pitchFamily="34" charset="0"/>
              <a:buChar char="•"/>
            </a:pPr>
            <a:r>
              <a:rPr lang="en-US" sz="3700" dirty="0"/>
              <a:t>Added story points to sprint backlog.</a:t>
            </a:r>
          </a:p>
          <a:p>
            <a:pPr marL="285750" indent="-285750">
              <a:buFont typeface="Arial" panose="020B0604020202020204" pitchFamily="34" charset="0"/>
              <a:buChar char="•"/>
            </a:pPr>
            <a:r>
              <a:rPr lang="en-US" sz="3700" dirty="0"/>
              <a:t>Edited burndown charts with completed stories.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AE53ACBE-F6D0-33D5-3251-7A6404B02018}"/>
              </a:ext>
            </a:extLst>
          </p:cNvPr>
          <p:cNvSpPr>
            <a:spLocks noGrp="1"/>
          </p:cNvSpPr>
          <p:nvPr>
            <p:ph type="ftr" sz="quarter" idx="11"/>
          </p:nvPr>
        </p:nvSpPr>
        <p:spPr>
          <a:xfrm>
            <a:off x="-3886200" y="6380338"/>
            <a:ext cx="77724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                                                                                                                     CURA</a:t>
            </a:r>
          </a:p>
        </p:txBody>
      </p:sp>
      <p:sp>
        <p:nvSpPr>
          <p:cNvPr id="5" name="Slide Number Placeholder 4">
            <a:extLst>
              <a:ext uri="{FF2B5EF4-FFF2-40B4-BE49-F238E27FC236}">
                <a16:creationId xmlns:a16="http://schemas.microsoft.com/office/drawing/2014/main" id="{7FD07B52-B3B1-FB5A-D1B1-5D0F696F2719}"/>
              </a:ext>
            </a:extLst>
          </p:cNvPr>
          <p:cNvSpPr>
            <a:spLocks noGrp="1"/>
          </p:cNvSpPr>
          <p:nvPr>
            <p:ph type="sldNum" sz="quarter" idx="12"/>
          </p:nvPr>
        </p:nvSpPr>
        <p:spPr>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smtClean="0"/>
              <a:pPr>
                <a:lnSpc>
                  <a:spcPct val="90000"/>
                </a:lnSpc>
                <a:spcAft>
                  <a:spcPts val="600"/>
                </a:spcAft>
              </a:pPr>
              <a:t>4</a:t>
            </a:fld>
            <a:endParaRPr lang="en-US" sz="1200"/>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dirty="0"/>
              <a:t>Stories planned for Sprint 6</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2591886736"/>
              </p:ext>
            </p:extLst>
          </p:nvPr>
        </p:nvGraphicFramePr>
        <p:xfrm>
          <a:off x="439558" y="2135674"/>
          <a:ext cx="11498443" cy="3937654"/>
        </p:xfrm>
        <a:graphic>
          <a:graphicData uri="http://schemas.openxmlformats.org/drawingml/2006/table">
            <a:tbl>
              <a:tblPr firstRow="1" bandRow="1">
                <a:tableStyleId>{93296810-A885-4BE3-A3E7-6D5BEEA58F35}</a:tableStyleId>
              </a:tblPr>
              <a:tblGrid>
                <a:gridCol w="947125">
                  <a:extLst>
                    <a:ext uri="{9D8B030D-6E8A-4147-A177-3AD203B41FA5}">
                      <a16:colId xmlns:a16="http://schemas.microsoft.com/office/drawing/2014/main" val="2431643798"/>
                    </a:ext>
                  </a:extLst>
                </a:gridCol>
                <a:gridCol w="1254747">
                  <a:extLst>
                    <a:ext uri="{9D8B030D-6E8A-4147-A177-3AD203B41FA5}">
                      <a16:colId xmlns:a16="http://schemas.microsoft.com/office/drawing/2014/main" val="611363021"/>
                    </a:ext>
                  </a:extLst>
                </a:gridCol>
                <a:gridCol w="6650251">
                  <a:extLst>
                    <a:ext uri="{9D8B030D-6E8A-4147-A177-3AD203B41FA5}">
                      <a16:colId xmlns:a16="http://schemas.microsoft.com/office/drawing/2014/main" val="3141220176"/>
                    </a:ext>
                  </a:extLst>
                </a:gridCol>
                <a:gridCol w="1323160">
                  <a:extLst>
                    <a:ext uri="{9D8B030D-6E8A-4147-A177-3AD203B41FA5}">
                      <a16:colId xmlns:a16="http://schemas.microsoft.com/office/drawing/2014/main" val="2859450301"/>
                    </a:ext>
                  </a:extLst>
                </a:gridCol>
                <a:gridCol w="1323160">
                  <a:extLst>
                    <a:ext uri="{9D8B030D-6E8A-4147-A177-3AD203B41FA5}">
                      <a16:colId xmlns:a16="http://schemas.microsoft.com/office/drawing/2014/main" val="589615892"/>
                    </a:ext>
                  </a:extLst>
                </a:gridCol>
              </a:tblGrid>
              <a:tr h="713645">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Status</a:t>
                      </a:r>
                    </a:p>
                  </a:txBody>
                  <a:tcPr marL="146261" marR="146261" marT="73130" marB="73130"/>
                </a:tc>
                <a:tc>
                  <a:txBody>
                    <a:bodyPr/>
                    <a:lstStyle/>
                    <a:p>
                      <a:pPr algn="l"/>
                      <a:r>
                        <a:rPr lang="en-US" sz="1900" b="1" dirty="0">
                          <a:latin typeface="Times New Roman" panose="02020603050405020304" pitchFamily="18" charset="0"/>
                          <a:cs typeface="Times New Roman" panose="02020603050405020304" pitchFamily="18" charset="0"/>
                        </a:rPr>
                        <a:t>Story Points</a:t>
                      </a:r>
                    </a:p>
                    <a:p>
                      <a:pPr algn="l"/>
                      <a:r>
                        <a:rPr lang="en-US" sz="1900" b="1" dirty="0">
                          <a:latin typeface="Times New Roman" panose="02020603050405020304" pitchFamily="18" charset="0"/>
                          <a:cs typeface="Times New Roman" panose="02020603050405020304" pitchFamily="18" charset="0"/>
                        </a:rPr>
                        <a:t>Estimate</a:t>
                      </a:r>
                    </a:p>
                    <a:p>
                      <a:pPr algn="ctr"/>
                      <a:endParaRPr lang="en-US" sz="1900" b="1"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- 42</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 pathologist I should be able to see the medication given to the patient previously  so , when new medicines are prescribed to the patient the old prescription is updated.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- 43</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 patient,  I want to able to download the prescriptions for future purpose.</a:t>
                      </a:r>
                      <a:br>
                        <a:rPr lang="en-US" sz="19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- 44</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an admin, I want to check the login and log out time of all Doctors/Staff/Inventors etc.</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2628874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C2B6E6-CFDB-83A5-C6C3-57A6B03D3214}"/>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F323FE71-EE82-DABD-F063-54D874697768}"/>
              </a:ext>
            </a:extLst>
          </p:cNvPr>
          <p:cNvSpPr>
            <a:spLocks noGrp="1"/>
          </p:cNvSpPr>
          <p:nvPr>
            <p:ph type="sldNum" sz="quarter" idx="12"/>
          </p:nvPr>
        </p:nvSpPr>
        <p:spPr/>
        <p:txBody>
          <a:bodyPr/>
          <a:lstStyle/>
          <a:p>
            <a:fld id="{A49DFD55-3C28-40EF-9E31-A92D2E4017FF}" type="slidenum">
              <a:rPr lang="en-US" smtClean="0"/>
              <a:t>41</a:t>
            </a:fld>
            <a:endParaRPr lang="en-US" dirty="0"/>
          </a:p>
        </p:txBody>
      </p:sp>
      <p:pic>
        <p:nvPicPr>
          <p:cNvPr id="5" name="Picture 4" descr="Graphical user interface, application, Teams&#10;&#10;Description automatically generated">
            <a:extLst>
              <a:ext uri="{FF2B5EF4-FFF2-40B4-BE49-F238E27FC236}">
                <a16:creationId xmlns:a16="http://schemas.microsoft.com/office/drawing/2014/main" id="{EFAA998C-41F1-E3D5-676C-14D5C3470AC2}"/>
              </a:ext>
            </a:extLst>
          </p:cNvPr>
          <p:cNvPicPr>
            <a:picLocks noChangeAspect="1"/>
          </p:cNvPicPr>
          <p:nvPr/>
        </p:nvPicPr>
        <p:blipFill>
          <a:blip r:embed="rId2"/>
          <a:stretch>
            <a:fillRect/>
          </a:stretch>
        </p:blipFill>
        <p:spPr>
          <a:xfrm>
            <a:off x="4014999" y="714112"/>
            <a:ext cx="5390093" cy="261419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755AD4C1-C1B5-320D-8825-C8AFB34D20C5}"/>
              </a:ext>
            </a:extLst>
          </p:cNvPr>
          <p:cNvPicPr>
            <a:picLocks noChangeAspect="1"/>
          </p:cNvPicPr>
          <p:nvPr/>
        </p:nvPicPr>
        <p:blipFill>
          <a:blip r:embed="rId3"/>
          <a:stretch>
            <a:fillRect/>
          </a:stretch>
        </p:blipFill>
        <p:spPr>
          <a:xfrm>
            <a:off x="4014999" y="3789460"/>
            <a:ext cx="5390093" cy="2748947"/>
          </a:xfrm>
          <a:prstGeom prst="rect">
            <a:avLst/>
          </a:prstGeom>
        </p:spPr>
      </p:pic>
    </p:spTree>
    <p:extLst>
      <p:ext uri="{BB962C8B-B14F-4D97-AF65-F5344CB8AC3E}">
        <p14:creationId xmlns:p14="http://schemas.microsoft.com/office/powerpoint/2010/main" val="3965134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737F72-8D6B-701D-95E0-9FE12AAB81DF}"/>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BE9F3FA3-ED8B-ED7C-4A55-29835A3602F4}"/>
              </a:ext>
            </a:extLst>
          </p:cNvPr>
          <p:cNvSpPr>
            <a:spLocks noGrp="1"/>
          </p:cNvSpPr>
          <p:nvPr>
            <p:ph type="sldNum" sz="quarter" idx="12"/>
          </p:nvPr>
        </p:nvSpPr>
        <p:spPr/>
        <p:txBody>
          <a:bodyPr/>
          <a:lstStyle/>
          <a:p>
            <a:fld id="{A49DFD55-3C28-40EF-9E31-A92D2E4017FF}" type="slidenum">
              <a:rPr lang="en-US" smtClean="0"/>
              <a:t>42</a:t>
            </a:fld>
            <a:endParaRPr lang="en-US" dirty="0"/>
          </a:p>
        </p:txBody>
      </p:sp>
      <p:pic>
        <p:nvPicPr>
          <p:cNvPr id="5" name="Picture 6" descr="DrChrono Review | PCMag">
            <a:extLst>
              <a:ext uri="{FF2B5EF4-FFF2-40B4-BE49-F238E27FC236}">
                <a16:creationId xmlns:a16="http://schemas.microsoft.com/office/drawing/2014/main" id="{29E8FF05-0FBC-D6FF-C031-D64CA910CB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1344171"/>
            <a:ext cx="3425609" cy="1924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uman API">
            <a:extLst>
              <a:ext uri="{FF2B5EF4-FFF2-40B4-BE49-F238E27FC236}">
                <a16:creationId xmlns:a16="http://schemas.microsoft.com/office/drawing/2014/main" id="{E34E1AB4-A5F4-E462-5E8E-86E82A17FE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85729" y="1916009"/>
            <a:ext cx="3433324" cy="7810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rChrono EHR / 11.0 API v4">
            <a:extLst>
              <a:ext uri="{FF2B5EF4-FFF2-40B4-BE49-F238E27FC236}">
                <a16:creationId xmlns:a16="http://schemas.microsoft.com/office/drawing/2014/main" id="{EF664DB1-1B04-5444-BC29-2C33E445B5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9725" y="1280289"/>
            <a:ext cx="3423916" cy="20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25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A40A2E-8508-63F9-92AA-454E73D854AD}"/>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62302A38-0C1F-6B11-E8A5-04ED20C1A377}"/>
              </a:ext>
            </a:extLst>
          </p:cNvPr>
          <p:cNvSpPr>
            <a:spLocks noGrp="1"/>
          </p:cNvSpPr>
          <p:nvPr>
            <p:ph type="sldNum" sz="quarter" idx="12"/>
          </p:nvPr>
        </p:nvSpPr>
        <p:spPr/>
        <p:txBody>
          <a:bodyPr/>
          <a:lstStyle/>
          <a:p>
            <a:fld id="{A49DFD55-3C28-40EF-9E31-A92D2E4017FF}" type="slidenum">
              <a:rPr lang="en-US" smtClean="0"/>
              <a:t>43</a:t>
            </a:fld>
            <a:endParaRPr lang="en-US" dirty="0"/>
          </a:p>
        </p:txBody>
      </p:sp>
      <p:sp>
        <p:nvSpPr>
          <p:cNvPr id="5" name="TextBox 4">
            <a:extLst>
              <a:ext uri="{FF2B5EF4-FFF2-40B4-BE49-F238E27FC236}">
                <a16:creationId xmlns:a16="http://schemas.microsoft.com/office/drawing/2014/main" id="{12CD69C7-5E66-4AB1-8E69-C94D4002FA0E}"/>
              </a:ext>
            </a:extLst>
          </p:cNvPr>
          <p:cNvSpPr txBox="1"/>
          <p:nvPr/>
        </p:nvSpPr>
        <p:spPr>
          <a:xfrm>
            <a:off x="3046709" y="2571406"/>
            <a:ext cx="6345264" cy="707886"/>
          </a:xfrm>
          <a:prstGeom prst="rect">
            <a:avLst/>
          </a:prstGeom>
          <a:noFill/>
        </p:spPr>
        <p:txBody>
          <a:bodyPr wrap="square">
            <a:spAutoFit/>
          </a:bodyPr>
          <a:lstStyle/>
          <a:p>
            <a:r>
              <a:rPr lang="en-US" sz="4000" dirty="0">
                <a:solidFill>
                  <a:srgbClr val="FFFFFF"/>
                </a:solidFill>
              </a:rPr>
              <a:t>GITHUB LINK</a:t>
            </a:r>
            <a:endParaRPr lang="en-US" sz="4000" dirty="0"/>
          </a:p>
        </p:txBody>
      </p:sp>
      <p:sp>
        <p:nvSpPr>
          <p:cNvPr id="7" name="TextBox 6">
            <a:extLst>
              <a:ext uri="{FF2B5EF4-FFF2-40B4-BE49-F238E27FC236}">
                <a16:creationId xmlns:a16="http://schemas.microsoft.com/office/drawing/2014/main" id="{67425E95-8846-8B39-777D-E9624B309178}"/>
              </a:ext>
            </a:extLst>
          </p:cNvPr>
          <p:cNvSpPr txBox="1"/>
          <p:nvPr/>
        </p:nvSpPr>
        <p:spPr>
          <a:xfrm>
            <a:off x="3049291" y="3549112"/>
            <a:ext cx="7644539" cy="369332"/>
          </a:xfrm>
          <a:prstGeom prst="rect">
            <a:avLst/>
          </a:prstGeom>
          <a:noFill/>
        </p:spPr>
        <p:txBody>
          <a:bodyPr wrap="square">
            <a:spAutoFit/>
          </a:bodyPr>
          <a:lstStyle/>
          <a:p>
            <a:pPr>
              <a:spcBef>
                <a:spcPts val="1000"/>
              </a:spcBef>
            </a:pPr>
            <a:r>
              <a:rPr lang="en-US" sz="1800" dirty="0">
                <a:solidFill>
                  <a:srgbClr val="FFFFFF"/>
                </a:solidFill>
                <a:latin typeface="+mn-lt"/>
                <a:ea typeface="+mn-ea"/>
                <a:cs typeface="+mn-cs"/>
                <a:hlinkClick r:id="rId2"/>
              </a:rPr>
              <a:t>https://github.com/SaiTejjj/HMS/wiki/CURA---HMS</a:t>
            </a:r>
            <a:endParaRPr lang="en-US" sz="1800" dirty="0">
              <a:solidFill>
                <a:srgbClr val="FFFFFF"/>
              </a:solidFill>
              <a:latin typeface="+mn-lt"/>
              <a:ea typeface="+mn-ea"/>
              <a:cs typeface="+mn-cs"/>
            </a:endParaRPr>
          </a:p>
        </p:txBody>
      </p:sp>
    </p:spTree>
    <p:extLst>
      <p:ext uri="{BB962C8B-B14F-4D97-AF65-F5344CB8AC3E}">
        <p14:creationId xmlns:p14="http://schemas.microsoft.com/office/powerpoint/2010/main" val="4045762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804671" y="735980"/>
            <a:ext cx="5702113" cy="1851772"/>
          </a:xfrm>
        </p:spPr>
        <p:txBody>
          <a:bodyPr vert="horz" lIns="91440" tIns="45720" rIns="91440" bIns="45720" rtlCol="0" anchor="b">
            <a:normAutofit/>
          </a:bodyPr>
          <a:lstStyle/>
          <a:p>
            <a:pPr algn="l"/>
            <a:r>
              <a:rPr lang="en-US" sz="4600" dirty="0"/>
              <a:t>Live application demo</a:t>
            </a: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6657785" y="6356350"/>
            <a:ext cx="4057841" cy="365125"/>
          </a:xfrm>
        </p:spPr>
        <p:txBody>
          <a:bodyPr vert="horz" lIns="91440" tIns="45720" rIns="91440" bIns="45720" rtlCol="0" anchor="ctr">
            <a:normAutofit/>
          </a:bodyPr>
          <a:lstStyle/>
          <a:p>
            <a:pPr algn="r">
              <a:spcAft>
                <a:spcPts val="600"/>
              </a:spcAft>
            </a:pPr>
            <a:r>
              <a:rPr lang="en-US" sz="12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alpha val="80000"/>
                  </a:schemeClr>
                </a:solidFill>
              </a:rPr>
              <a:pPr>
                <a:spcAft>
                  <a:spcPts val="600"/>
                </a:spcAft>
              </a:pPr>
              <a:t>44</a:t>
            </a:fld>
            <a:endParaRPr lang="en-US" sz="1200">
              <a:solidFill>
                <a:schemeClr val="bg1">
                  <a:alpha val="80000"/>
                </a:schemeClr>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6A1A03E1-B7EE-115A-9BE6-F53EB6195787}"/>
              </a:ext>
            </a:extLst>
          </p:cNvPr>
          <p:cNvPicPr>
            <a:picLocks noChangeAspect="1"/>
          </p:cNvPicPr>
          <p:nvPr/>
        </p:nvPicPr>
        <p:blipFill>
          <a:blip r:embed="rId2"/>
          <a:stretch>
            <a:fillRect/>
          </a:stretch>
        </p:blipFill>
        <p:spPr>
          <a:xfrm>
            <a:off x="7239001" y="580947"/>
            <a:ext cx="4416894" cy="210906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4385CF-3847-99BA-ED19-95DBE238C772}"/>
              </a:ext>
            </a:extLst>
          </p:cNvPr>
          <p:cNvPicPr>
            <a:picLocks noChangeAspect="1"/>
          </p:cNvPicPr>
          <p:nvPr/>
        </p:nvPicPr>
        <p:blipFill>
          <a:blip r:embed="rId3"/>
          <a:stretch>
            <a:fillRect/>
          </a:stretch>
        </p:blipFill>
        <p:spPr>
          <a:xfrm>
            <a:off x="5953781" y="3631705"/>
            <a:ext cx="5702113" cy="2195313"/>
          </a:xfrm>
          <a:prstGeom prst="rect">
            <a:avLst/>
          </a:prstGeom>
        </p:spPr>
      </p:pic>
      <p:sp>
        <p:nvSpPr>
          <p:cNvPr id="6" name="TextBox 5">
            <a:extLst>
              <a:ext uri="{FF2B5EF4-FFF2-40B4-BE49-F238E27FC236}">
                <a16:creationId xmlns:a16="http://schemas.microsoft.com/office/drawing/2014/main" id="{DC9093D6-5676-31E7-E2F5-58C3649B2225}"/>
              </a:ext>
            </a:extLst>
          </p:cNvPr>
          <p:cNvSpPr txBox="1"/>
          <p:nvPr/>
        </p:nvSpPr>
        <p:spPr>
          <a:xfrm>
            <a:off x="1398182" y="6528122"/>
            <a:ext cx="561084"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319285545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A1E014D-3E70-976D-09AF-2E66CFFAA2DF}"/>
              </a:ext>
            </a:extLst>
          </p:cNvPr>
          <p:cNvSpPr>
            <a:spLocks noGrp="1"/>
          </p:cNvSpPr>
          <p:nvPr>
            <p:ph type="title"/>
          </p:nvPr>
        </p:nvSpPr>
        <p:spPr>
          <a:xfrm>
            <a:off x="1819154" y="626755"/>
            <a:ext cx="9115586" cy="1901335"/>
          </a:xfrm>
        </p:spPr>
        <p:txBody>
          <a:bodyPr vert="horz" lIns="91440" tIns="45720" rIns="91440" bIns="45720" rtlCol="0" anchor="ctr">
            <a:normAutofit/>
          </a:bodyPr>
          <a:lstStyle/>
          <a:p>
            <a:r>
              <a:rPr lang="en-US" sz="4800" kern="1200" cap="all" baseline="0" dirty="0">
                <a:solidFill>
                  <a:schemeClr val="tx1"/>
                </a:solidFill>
                <a:latin typeface="+mj-lt"/>
                <a:ea typeface="+mj-ea"/>
                <a:cs typeface="+mj-cs"/>
              </a:rPr>
              <a:t>THANK YOU</a:t>
            </a:r>
          </a:p>
        </p:txBody>
      </p:sp>
      <p:sp>
        <p:nvSpPr>
          <p:cNvPr id="4" name="Slide Number Placeholder 3">
            <a:extLst>
              <a:ext uri="{FF2B5EF4-FFF2-40B4-BE49-F238E27FC236}">
                <a16:creationId xmlns:a16="http://schemas.microsoft.com/office/drawing/2014/main" id="{BCF76895-0E92-2FB9-494A-288A7EE37CC3}"/>
              </a:ext>
            </a:extLst>
          </p:cNvPr>
          <p:cNvSpPr>
            <a:spLocks noGrp="1"/>
          </p:cNvSpPr>
          <p:nvPr>
            <p:ph type="sldNum" sz="quarter" idx="12"/>
          </p:nvPr>
        </p:nvSpPr>
        <p:spPr>
          <a:xfrm>
            <a:off x="8763000" y="38100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45</a:t>
            </a:fld>
            <a:endParaRPr lang="en-US"/>
          </a:p>
        </p:txBody>
      </p:sp>
      <p:sp>
        <p:nvSpPr>
          <p:cNvPr id="6" name="TextBox 5">
            <a:extLst>
              <a:ext uri="{FF2B5EF4-FFF2-40B4-BE49-F238E27FC236}">
                <a16:creationId xmlns:a16="http://schemas.microsoft.com/office/drawing/2014/main" id="{130B0392-EB28-1B09-EF9C-91FFCA76D7B9}"/>
              </a:ext>
            </a:extLst>
          </p:cNvPr>
          <p:cNvSpPr txBox="1"/>
          <p:nvPr/>
        </p:nvSpPr>
        <p:spPr>
          <a:xfrm>
            <a:off x="2180668" y="2501161"/>
            <a:ext cx="5816600" cy="402412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Sai Teja Koribilli</a:t>
            </a:r>
          </a:p>
          <a:p>
            <a:pPr indent="-228600" defTabSz="914400">
              <a:lnSpc>
                <a:spcPct val="90000"/>
              </a:lnSpc>
              <a:spcAft>
                <a:spcPts val="600"/>
              </a:spcAft>
              <a:buFont typeface="Arial" panose="020B0604020202020204" pitchFamily="34" charset="0"/>
              <a:buChar char="•"/>
            </a:pPr>
            <a:r>
              <a:rPr lang="en-US" dirty="0"/>
              <a:t>Jigar Shah</a:t>
            </a:r>
          </a:p>
          <a:p>
            <a:pPr indent="-228600" defTabSz="914400">
              <a:lnSpc>
                <a:spcPct val="90000"/>
              </a:lnSpc>
              <a:spcAft>
                <a:spcPts val="600"/>
              </a:spcAft>
              <a:buFont typeface="Arial" panose="020B0604020202020204" pitchFamily="34" charset="0"/>
              <a:buChar char="•"/>
            </a:pPr>
            <a:r>
              <a:rPr lang="en-US" dirty="0"/>
              <a:t>Mounika Thalla</a:t>
            </a:r>
          </a:p>
          <a:p>
            <a:pPr indent="-228600" defTabSz="914400">
              <a:lnSpc>
                <a:spcPct val="90000"/>
              </a:lnSpc>
              <a:spcAft>
                <a:spcPts val="600"/>
              </a:spcAft>
              <a:buFont typeface="Arial" panose="020B0604020202020204" pitchFamily="34" charset="0"/>
              <a:buChar char="•"/>
            </a:pPr>
            <a:r>
              <a:rPr lang="en-US" dirty="0"/>
              <a:t>Kuldeep Raj</a:t>
            </a:r>
          </a:p>
          <a:p>
            <a:pPr indent="-228600" defTabSz="914400">
              <a:lnSpc>
                <a:spcPct val="90000"/>
              </a:lnSpc>
              <a:spcAft>
                <a:spcPts val="600"/>
              </a:spcAft>
              <a:buFont typeface="Arial" panose="020B0604020202020204" pitchFamily="34" charset="0"/>
              <a:buChar char="•"/>
            </a:pPr>
            <a:r>
              <a:rPr lang="en-US" dirty="0"/>
              <a:t>Bindu Valishetti</a:t>
            </a:r>
          </a:p>
          <a:p>
            <a:pPr indent="-228600" defTabSz="914400">
              <a:lnSpc>
                <a:spcPct val="90000"/>
              </a:lnSpc>
              <a:spcAft>
                <a:spcPts val="600"/>
              </a:spcAft>
              <a:buFont typeface="Arial" panose="020B0604020202020204" pitchFamily="34" charset="0"/>
              <a:buChar char="•"/>
            </a:pPr>
            <a:r>
              <a:rPr lang="en-US" dirty="0"/>
              <a:t>Nikhil</a:t>
            </a:r>
          </a:p>
          <a:p>
            <a:pPr indent="-228600" defTabSz="914400">
              <a:lnSpc>
                <a:spcPct val="90000"/>
              </a:lnSpc>
              <a:spcAft>
                <a:spcPts val="600"/>
              </a:spcAft>
              <a:buFont typeface="Arial" panose="020B0604020202020204" pitchFamily="34" charset="0"/>
              <a:buChar char="•"/>
            </a:pPr>
            <a:r>
              <a:rPr lang="en-US" dirty="0"/>
              <a:t>Shivansh Tomar</a:t>
            </a:r>
          </a:p>
        </p:txBody>
      </p:sp>
      <p:pic>
        <p:nvPicPr>
          <p:cNvPr id="10" name="Graphic 9" descr="Smiling Face with No Fill">
            <a:extLst>
              <a:ext uri="{FF2B5EF4-FFF2-40B4-BE49-F238E27FC236}">
                <a16:creationId xmlns:a16="http://schemas.microsoft.com/office/drawing/2014/main" id="{2005F84B-8C74-76A8-37BC-2077C3944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5931" y="2295898"/>
            <a:ext cx="3639337" cy="3639337"/>
          </a:xfrm>
          <a:prstGeom prst="rect">
            <a:avLst/>
          </a:prstGeom>
        </p:spPr>
      </p:pic>
      <p:sp>
        <p:nvSpPr>
          <p:cNvPr id="3" name="Footer Placeholder 2">
            <a:extLst>
              <a:ext uri="{FF2B5EF4-FFF2-40B4-BE49-F238E27FC236}">
                <a16:creationId xmlns:a16="http://schemas.microsoft.com/office/drawing/2014/main" id="{CA20E144-6EE3-75A7-64F9-647721C8D5E0}"/>
              </a:ext>
            </a:extLst>
          </p:cNvPr>
          <p:cNvSpPr>
            <a:spLocks noGrp="1"/>
          </p:cNvSpPr>
          <p:nvPr>
            <p:ph type="ftr" sz="quarter" idx="11"/>
          </p:nvPr>
        </p:nvSpPr>
        <p:spPr>
          <a:xfrm>
            <a:off x="685800" y="6355845"/>
            <a:ext cx="77724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425157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BA95A1F-580F-BE63-C742-F5A88F466F2B}"/>
              </a:ext>
            </a:extLst>
          </p:cNvPr>
          <p:cNvSpPr>
            <a:spLocks noGrp="1"/>
          </p:cNvSpPr>
          <p:nvPr>
            <p:ph type="title"/>
          </p:nvPr>
        </p:nvSpPr>
        <p:spPr/>
        <p:txBody>
          <a:bodyPr/>
          <a:lstStyle/>
          <a:p>
            <a:r>
              <a:rPr lang="en-US" dirty="0"/>
              <a:t>MEET OUR TEAM</a:t>
            </a:r>
          </a:p>
        </p:txBody>
      </p:sp>
      <p:sp>
        <p:nvSpPr>
          <p:cNvPr id="7" name="Footer Placeholder 6">
            <a:extLst>
              <a:ext uri="{FF2B5EF4-FFF2-40B4-BE49-F238E27FC236}">
                <a16:creationId xmlns:a16="http://schemas.microsoft.com/office/drawing/2014/main" id="{95956413-4331-D4E6-A6D4-08DF76697013}"/>
              </a:ext>
            </a:extLst>
          </p:cNvPr>
          <p:cNvSpPr>
            <a:spLocks noGrp="1"/>
          </p:cNvSpPr>
          <p:nvPr>
            <p:ph type="ftr" sz="quarter" idx="11"/>
          </p:nvPr>
        </p:nvSpPr>
        <p:spPr/>
        <p:txBody>
          <a:bodyPr/>
          <a:lstStyle/>
          <a:p>
            <a:r>
              <a:rPr lang="en-US" dirty="0"/>
              <a:t>CURA </a:t>
            </a:r>
          </a:p>
        </p:txBody>
      </p:sp>
      <p:sp>
        <p:nvSpPr>
          <p:cNvPr id="8" name="Slide Number Placeholder 7">
            <a:extLst>
              <a:ext uri="{FF2B5EF4-FFF2-40B4-BE49-F238E27FC236}">
                <a16:creationId xmlns:a16="http://schemas.microsoft.com/office/drawing/2014/main" id="{AE3F8EBE-4535-EB97-1D02-343EF707CDB5}"/>
              </a:ext>
            </a:extLst>
          </p:cNvPr>
          <p:cNvSpPr>
            <a:spLocks noGrp="1"/>
          </p:cNvSpPr>
          <p:nvPr>
            <p:ph type="sldNum" sz="quarter" idx="12"/>
          </p:nvPr>
        </p:nvSpPr>
        <p:spPr/>
        <p:txBody>
          <a:bodyPr/>
          <a:lstStyle/>
          <a:p>
            <a:fld id="{A49DFD55-3C28-40EF-9E31-A92D2E4017FF}" type="slidenum">
              <a:rPr lang="en-US" smtClean="0"/>
              <a:t>5</a:t>
            </a:fld>
            <a:endParaRPr lang="en-US" dirty="0"/>
          </a:p>
        </p:txBody>
      </p:sp>
      <p:pic>
        <p:nvPicPr>
          <p:cNvPr id="12" name="Picture Placeholder 15">
            <a:extLst>
              <a:ext uri="{FF2B5EF4-FFF2-40B4-BE49-F238E27FC236}">
                <a16:creationId xmlns:a16="http://schemas.microsoft.com/office/drawing/2014/main" id="{56016037-126C-4078-AD2D-2909C71F6DB5}"/>
              </a:ext>
            </a:extLst>
          </p:cNvPr>
          <p:cNvPicPr>
            <a:picLocks noChangeAspect="1"/>
          </p:cNvPicPr>
          <p:nvPr/>
        </p:nvPicPr>
        <p:blipFill rotWithShape="1">
          <a:blip r:embed="rId2"/>
          <a:srcRect t="12468" b="12468"/>
          <a:stretch/>
        </p:blipFill>
        <p:spPr>
          <a:xfrm>
            <a:off x="1348172" y="2899987"/>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Placeholder 17">
            <a:extLst>
              <a:ext uri="{FF2B5EF4-FFF2-40B4-BE49-F238E27FC236}">
                <a16:creationId xmlns:a16="http://schemas.microsoft.com/office/drawing/2014/main" id="{CAD4D875-94CF-81D0-0F42-E19EC1ADD570}"/>
              </a:ext>
            </a:extLst>
          </p:cNvPr>
          <p:cNvPicPr>
            <a:picLocks noChangeAspect="1"/>
          </p:cNvPicPr>
          <p:nvPr/>
        </p:nvPicPr>
        <p:blipFill rotWithShape="1">
          <a:blip r:embed="rId3"/>
          <a:srcRect t="15693" b="15693"/>
          <a:stretch/>
        </p:blipFill>
        <p:spPr>
          <a:xfrm>
            <a:off x="3768052" y="2909224"/>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Placeholder 19" descr="A person taking a selfie&#10;&#10;Description automatically generated">
            <a:extLst>
              <a:ext uri="{FF2B5EF4-FFF2-40B4-BE49-F238E27FC236}">
                <a16:creationId xmlns:a16="http://schemas.microsoft.com/office/drawing/2014/main" id="{684CDACB-8116-1824-814B-7152A3CF194B}"/>
              </a:ext>
            </a:extLst>
          </p:cNvPr>
          <p:cNvPicPr>
            <a:picLocks noChangeAspect="1"/>
          </p:cNvPicPr>
          <p:nvPr/>
        </p:nvPicPr>
        <p:blipFill rotWithShape="1">
          <a:blip r:embed="rId4"/>
          <a:srcRect t="11141" b="11141"/>
          <a:stretch/>
        </p:blipFill>
        <p:spPr>
          <a:xfrm>
            <a:off x="6187932" y="2925633"/>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Placeholder 21" descr="A picture containing person, clothing&#10;&#10;Description automatically generated">
            <a:extLst>
              <a:ext uri="{FF2B5EF4-FFF2-40B4-BE49-F238E27FC236}">
                <a16:creationId xmlns:a16="http://schemas.microsoft.com/office/drawing/2014/main" id="{47D2BED6-9A38-7D6F-6DB1-E0BB9155D178}"/>
              </a:ext>
            </a:extLst>
          </p:cNvPr>
          <p:cNvPicPr>
            <a:picLocks noChangeAspect="1"/>
          </p:cNvPicPr>
          <p:nvPr/>
        </p:nvPicPr>
        <p:blipFill rotWithShape="1">
          <a:blip r:embed="rId5"/>
          <a:srcRect t="11111" b="11111"/>
          <a:stretch/>
        </p:blipFill>
        <p:spPr>
          <a:xfrm>
            <a:off x="8747458" y="2886074"/>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AC8BCE20-904A-914A-F973-61A89B2F7D79}"/>
              </a:ext>
            </a:extLst>
          </p:cNvPr>
          <p:cNvSpPr txBox="1"/>
          <p:nvPr/>
        </p:nvSpPr>
        <p:spPr>
          <a:xfrm>
            <a:off x="1150475" y="4980662"/>
            <a:ext cx="2240907" cy="923330"/>
          </a:xfrm>
          <a:prstGeom prst="rect">
            <a:avLst/>
          </a:prstGeom>
          <a:noFill/>
        </p:spPr>
        <p:txBody>
          <a:bodyPr wrap="square">
            <a:spAutoFit/>
          </a:bodyPr>
          <a:lstStyle/>
          <a:p>
            <a:r>
              <a:rPr lang="en-US" sz="1200" dirty="0"/>
              <a:t>SAI TEJA KORIBILLI</a:t>
            </a:r>
          </a:p>
          <a:p>
            <a:r>
              <a:rPr lang="en-US" sz="1200" dirty="0"/>
              <a:t>SCRUM MASTER</a:t>
            </a:r>
          </a:p>
          <a:p>
            <a:r>
              <a:rPr lang="en-US" sz="1200" dirty="0"/>
              <a:t>DATA BASE ADMINISTRATOR</a:t>
            </a:r>
          </a:p>
          <a:p>
            <a:endParaRPr lang="en-US" dirty="0"/>
          </a:p>
        </p:txBody>
      </p:sp>
      <p:sp>
        <p:nvSpPr>
          <p:cNvPr id="20" name="TextBox 19">
            <a:extLst>
              <a:ext uri="{FF2B5EF4-FFF2-40B4-BE49-F238E27FC236}">
                <a16:creationId xmlns:a16="http://schemas.microsoft.com/office/drawing/2014/main" id="{5A13D179-753A-4580-B9B1-B332C9865D60}"/>
              </a:ext>
            </a:extLst>
          </p:cNvPr>
          <p:cNvSpPr txBox="1"/>
          <p:nvPr/>
        </p:nvSpPr>
        <p:spPr>
          <a:xfrm>
            <a:off x="3769670" y="4876641"/>
            <a:ext cx="2215553" cy="461665"/>
          </a:xfrm>
          <a:prstGeom prst="rect">
            <a:avLst/>
          </a:prstGeom>
          <a:noFill/>
        </p:spPr>
        <p:txBody>
          <a:bodyPr wrap="square">
            <a:spAutoFit/>
          </a:bodyPr>
          <a:lstStyle/>
          <a:p>
            <a:r>
              <a:rPr lang="en-US" sz="1200" dirty="0"/>
              <a:t>BINDU VALISETTY</a:t>
            </a:r>
          </a:p>
          <a:p>
            <a:r>
              <a:rPr lang="en-US" sz="1200" dirty="0"/>
              <a:t>UI/UX DEVELOPER</a:t>
            </a:r>
          </a:p>
        </p:txBody>
      </p:sp>
      <p:sp>
        <p:nvSpPr>
          <p:cNvPr id="22" name="TextBox 21">
            <a:extLst>
              <a:ext uri="{FF2B5EF4-FFF2-40B4-BE49-F238E27FC236}">
                <a16:creationId xmlns:a16="http://schemas.microsoft.com/office/drawing/2014/main" id="{C1EE19F0-D981-E0AC-3A0C-62751C67F9EE}"/>
              </a:ext>
            </a:extLst>
          </p:cNvPr>
          <p:cNvSpPr txBox="1"/>
          <p:nvPr/>
        </p:nvSpPr>
        <p:spPr>
          <a:xfrm>
            <a:off x="6187932" y="4922807"/>
            <a:ext cx="2591632" cy="461665"/>
          </a:xfrm>
          <a:prstGeom prst="rect">
            <a:avLst/>
          </a:prstGeom>
          <a:noFill/>
        </p:spPr>
        <p:txBody>
          <a:bodyPr wrap="square">
            <a:spAutoFit/>
          </a:bodyPr>
          <a:lstStyle/>
          <a:p>
            <a:r>
              <a:rPr lang="en-US" sz="1200" dirty="0"/>
              <a:t>KULDEEP KALUVALA</a:t>
            </a:r>
          </a:p>
          <a:p>
            <a:r>
              <a:rPr lang="en-US" sz="1200" dirty="0"/>
              <a:t>DEVELOPER</a:t>
            </a:r>
          </a:p>
        </p:txBody>
      </p:sp>
      <p:sp>
        <p:nvSpPr>
          <p:cNvPr id="24" name="TextBox 23">
            <a:extLst>
              <a:ext uri="{FF2B5EF4-FFF2-40B4-BE49-F238E27FC236}">
                <a16:creationId xmlns:a16="http://schemas.microsoft.com/office/drawing/2014/main" id="{063F0EC6-DF2C-0086-A39D-0260FE6997DA}"/>
              </a:ext>
            </a:extLst>
          </p:cNvPr>
          <p:cNvSpPr txBox="1"/>
          <p:nvPr/>
        </p:nvSpPr>
        <p:spPr>
          <a:xfrm>
            <a:off x="8747458" y="4955941"/>
            <a:ext cx="6854125" cy="461665"/>
          </a:xfrm>
          <a:prstGeom prst="rect">
            <a:avLst/>
          </a:prstGeom>
          <a:noFill/>
        </p:spPr>
        <p:txBody>
          <a:bodyPr wrap="square">
            <a:spAutoFit/>
          </a:bodyPr>
          <a:lstStyle/>
          <a:p>
            <a:r>
              <a:rPr lang="en-US" sz="1200" dirty="0"/>
              <a:t>MOUNIKA THALLA</a:t>
            </a:r>
          </a:p>
          <a:p>
            <a:r>
              <a:rPr lang="en-US" sz="1200" dirty="0"/>
              <a:t>PROJECT MANAGER </a:t>
            </a:r>
          </a:p>
        </p:txBody>
      </p:sp>
    </p:spTree>
    <p:extLst>
      <p:ext uri="{BB962C8B-B14F-4D97-AF65-F5344CB8AC3E}">
        <p14:creationId xmlns:p14="http://schemas.microsoft.com/office/powerpoint/2010/main" val="338856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5CD5-5EE0-F066-0EFB-5E6476BF5598}"/>
              </a:ext>
            </a:extLst>
          </p:cNvPr>
          <p:cNvSpPr>
            <a:spLocks noGrp="1"/>
          </p:cNvSpPr>
          <p:nvPr>
            <p:ph type="title"/>
          </p:nvPr>
        </p:nvSpPr>
        <p:spPr/>
        <p:txBody>
          <a:bodyPr/>
          <a:lstStyle/>
          <a:p>
            <a:r>
              <a:rPr lang="en-US" dirty="0"/>
              <a:t>MEET OUR TEAM</a:t>
            </a:r>
          </a:p>
        </p:txBody>
      </p:sp>
      <p:sp>
        <p:nvSpPr>
          <p:cNvPr id="3" name="Footer Placeholder 2">
            <a:extLst>
              <a:ext uri="{FF2B5EF4-FFF2-40B4-BE49-F238E27FC236}">
                <a16:creationId xmlns:a16="http://schemas.microsoft.com/office/drawing/2014/main" id="{ACAC7692-07A6-5566-F9D5-CBCD33B9A123}"/>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EB70FE7F-187A-8912-86C2-06B366F4E996}"/>
              </a:ext>
            </a:extLst>
          </p:cNvPr>
          <p:cNvSpPr>
            <a:spLocks noGrp="1"/>
          </p:cNvSpPr>
          <p:nvPr>
            <p:ph type="sldNum" sz="quarter" idx="12"/>
          </p:nvPr>
        </p:nvSpPr>
        <p:spPr/>
        <p:txBody>
          <a:bodyPr/>
          <a:lstStyle/>
          <a:p>
            <a:fld id="{A49DFD55-3C28-40EF-9E31-A92D2E4017FF}" type="slidenum">
              <a:rPr lang="en-US" smtClean="0"/>
              <a:t>6</a:t>
            </a:fld>
            <a:endParaRPr lang="en-US" dirty="0"/>
          </a:p>
        </p:txBody>
      </p:sp>
      <p:pic>
        <p:nvPicPr>
          <p:cNvPr id="5" name="Picture 6">
            <a:extLst>
              <a:ext uri="{FF2B5EF4-FFF2-40B4-BE49-F238E27FC236}">
                <a16:creationId xmlns:a16="http://schemas.microsoft.com/office/drawing/2014/main" id="{089CA692-1DBD-EE52-84B7-0C0639C47FEF}"/>
              </a:ext>
            </a:extLst>
          </p:cNvPr>
          <p:cNvPicPr>
            <a:picLocks noChangeAspect="1"/>
          </p:cNvPicPr>
          <p:nvPr/>
        </p:nvPicPr>
        <p:blipFill rotWithShape="1">
          <a:blip r:embed="rId2"/>
          <a:srcRect t="12468" b="12468"/>
          <a:stretch/>
        </p:blipFill>
        <p:spPr>
          <a:xfrm>
            <a:off x="2407931" y="2553613"/>
            <a:ext cx="2125056" cy="2125056"/>
          </a:xfrm>
          <a:prstGeom prst="rect">
            <a:avLst/>
          </a:prstGeom>
          <a:ln w="88900" cap="sq" cmpd="thickThin">
            <a:solidFill>
              <a:srgbClr val="000000"/>
            </a:solidFill>
            <a:prstDash val="solid"/>
            <a:miter lim="800000"/>
          </a:ln>
          <a:effectLst>
            <a:innerShdw blurRad="76200">
              <a:srgbClr val="000000"/>
            </a:innerShdw>
          </a:effectLst>
        </p:spPr>
      </p:pic>
      <p:pic>
        <p:nvPicPr>
          <p:cNvPr id="6" name="Picture Placeholder 17" descr="A picture containing water, outdoor, person&#10;&#10;Description automatically generated">
            <a:extLst>
              <a:ext uri="{FF2B5EF4-FFF2-40B4-BE49-F238E27FC236}">
                <a16:creationId xmlns:a16="http://schemas.microsoft.com/office/drawing/2014/main" id="{40D41FD8-3D85-B753-EC99-7872AF9AAB7B}"/>
              </a:ext>
            </a:extLst>
          </p:cNvPr>
          <p:cNvPicPr>
            <a:picLocks noChangeAspect="1"/>
          </p:cNvPicPr>
          <p:nvPr/>
        </p:nvPicPr>
        <p:blipFill rotWithShape="1">
          <a:blip r:embed="rId3"/>
          <a:srcRect/>
          <a:stretch/>
        </p:blipFill>
        <p:spPr>
          <a:xfrm>
            <a:off x="5859238" y="2482021"/>
            <a:ext cx="1982904" cy="231858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Placeholder 19" descr="A picture containing outdoor, building, person, street&#10;&#10;Description automatically generated">
            <a:extLst>
              <a:ext uri="{FF2B5EF4-FFF2-40B4-BE49-F238E27FC236}">
                <a16:creationId xmlns:a16="http://schemas.microsoft.com/office/drawing/2014/main" id="{D1382DD0-E995-9836-9701-9F110A28E715}"/>
              </a:ext>
            </a:extLst>
          </p:cNvPr>
          <p:cNvPicPr>
            <a:picLocks noChangeAspect="1"/>
          </p:cNvPicPr>
          <p:nvPr/>
        </p:nvPicPr>
        <p:blipFill rotWithShape="1">
          <a:blip r:embed="rId4"/>
          <a:srcRect/>
          <a:stretch/>
        </p:blipFill>
        <p:spPr>
          <a:xfrm>
            <a:off x="8976704" y="2553612"/>
            <a:ext cx="1982904" cy="2118776"/>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E765DEE3-8DAC-6C8B-A828-8902BC68EFDD}"/>
              </a:ext>
            </a:extLst>
          </p:cNvPr>
          <p:cNvSpPr txBox="1"/>
          <p:nvPr/>
        </p:nvSpPr>
        <p:spPr>
          <a:xfrm>
            <a:off x="2293749" y="5087979"/>
            <a:ext cx="1510350" cy="461665"/>
          </a:xfrm>
          <a:prstGeom prst="rect">
            <a:avLst/>
          </a:prstGeom>
          <a:noFill/>
        </p:spPr>
        <p:txBody>
          <a:bodyPr wrap="none" rtlCol="0">
            <a:spAutoFit/>
          </a:bodyPr>
          <a:lstStyle/>
          <a:p>
            <a:r>
              <a:rPr lang="en-US" sz="1200" dirty="0"/>
              <a:t>SHIVANSH TOMAR</a:t>
            </a:r>
          </a:p>
          <a:p>
            <a:r>
              <a:rPr lang="en-US" sz="1200" dirty="0"/>
              <a:t>DEVELOPER</a:t>
            </a:r>
          </a:p>
        </p:txBody>
      </p:sp>
      <p:sp>
        <p:nvSpPr>
          <p:cNvPr id="10" name="TextBox 9">
            <a:extLst>
              <a:ext uri="{FF2B5EF4-FFF2-40B4-BE49-F238E27FC236}">
                <a16:creationId xmlns:a16="http://schemas.microsoft.com/office/drawing/2014/main" id="{A835A899-85ED-44BD-5323-BA552D069AC1}"/>
              </a:ext>
            </a:extLst>
          </p:cNvPr>
          <p:cNvSpPr txBox="1"/>
          <p:nvPr/>
        </p:nvSpPr>
        <p:spPr>
          <a:xfrm>
            <a:off x="9532330" y="5035093"/>
            <a:ext cx="1204540" cy="461665"/>
          </a:xfrm>
          <a:prstGeom prst="rect">
            <a:avLst/>
          </a:prstGeom>
          <a:noFill/>
        </p:spPr>
        <p:txBody>
          <a:bodyPr wrap="square">
            <a:spAutoFit/>
          </a:bodyPr>
          <a:lstStyle/>
          <a:p>
            <a:r>
              <a:rPr lang="en-US" sz="1200" dirty="0"/>
              <a:t>JIGAR SHAH </a:t>
            </a:r>
          </a:p>
          <a:p>
            <a:r>
              <a:rPr lang="en-US" sz="1200" dirty="0"/>
              <a:t>DEVELOPER</a:t>
            </a:r>
            <a:endParaRPr lang="en-US" dirty="0"/>
          </a:p>
        </p:txBody>
      </p:sp>
      <p:sp>
        <p:nvSpPr>
          <p:cNvPr id="12" name="TextBox 11">
            <a:extLst>
              <a:ext uri="{FF2B5EF4-FFF2-40B4-BE49-F238E27FC236}">
                <a16:creationId xmlns:a16="http://schemas.microsoft.com/office/drawing/2014/main" id="{1B8BA240-D696-5518-6F1F-9528AC998C79}"/>
              </a:ext>
            </a:extLst>
          </p:cNvPr>
          <p:cNvSpPr txBox="1"/>
          <p:nvPr/>
        </p:nvSpPr>
        <p:spPr>
          <a:xfrm>
            <a:off x="5578626" y="5269758"/>
            <a:ext cx="3184373" cy="461665"/>
          </a:xfrm>
          <a:prstGeom prst="rect">
            <a:avLst/>
          </a:prstGeom>
          <a:noFill/>
        </p:spPr>
        <p:txBody>
          <a:bodyPr wrap="square">
            <a:spAutoFit/>
          </a:bodyPr>
          <a:lstStyle/>
          <a:p>
            <a:r>
              <a:rPr lang="en-US" sz="1200" dirty="0"/>
              <a:t>NIKHIL</a:t>
            </a:r>
          </a:p>
          <a:p>
            <a:r>
              <a:rPr lang="en-US" sz="1200" dirty="0"/>
              <a:t>QUALITY ANALYST ENGINEER</a:t>
            </a:r>
          </a:p>
        </p:txBody>
      </p:sp>
    </p:spTree>
    <p:extLst>
      <p:ext uri="{BB962C8B-B14F-4D97-AF65-F5344CB8AC3E}">
        <p14:creationId xmlns:p14="http://schemas.microsoft.com/office/powerpoint/2010/main" val="379228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9764-207E-76EA-4C98-B484E3C89834}"/>
              </a:ext>
            </a:extLst>
          </p:cNvPr>
          <p:cNvSpPr>
            <a:spLocks noGrp="1"/>
          </p:cNvSpPr>
          <p:nvPr>
            <p:ph type="title"/>
          </p:nvPr>
        </p:nvSpPr>
        <p:spPr>
          <a:xfrm>
            <a:off x="958311" y="381000"/>
            <a:ext cx="8610600" cy="1293028"/>
          </a:xfrm>
        </p:spPr>
        <p:txBody>
          <a:bodyPr/>
          <a:lstStyle/>
          <a:p>
            <a:r>
              <a:rPr lang="en-US" sz="4000" kern="1200" dirty="0">
                <a:solidFill>
                  <a:srgbClr val="FFFFFF"/>
                </a:solidFill>
                <a:latin typeface="+mj-lt"/>
                <a:ea typeface="+mj-ea"/>
                <a:cs typeface="+mj-cs"/>
              </a:rPr>
              <a:t>PROBLEM STATEMENT</a:t>
            </a:r>
            <a:endParaRPr lang="en-US" dirty="0"/>
          </a:p>
        </p:txBody>
      </p:sp>
      <p:sp>
        <p:nvSpPr>
          <p:cNvPr id="3" name="Footer Placeholder 2">
            <a:extLst>
              <a:ext uri="{FF2B5EF4-FFF2-40B4-BE49-F238E27FC236}">
                <a16:creationId xmlns:a16="http://schemas.microsoft.com/office/drawing/2014/main" id="{1E86A0CA-6C33-EFBA-99E4-910EA4891839}"/>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72157756-220C-366C-6762-AA7BE9771C30}"/>
              </a:ext>
            </a:extLst>
          </p:cNvPr>
          <p:cNvSpPr>
            <a:spLocks noGrp="1"/>
          </p:cNvSpPr>
          <p:nvPr>
            <p:ph type="sldNum" sz="quarter" idx="12"/>
          </p:nvPr>
        </p:nvSpPr>
        <p:spPr/>
        <p:txBody>
          <a:bodyPr/>
          <a:lstStyle/>
          <a:p>
            <a:fld id="{A49DFD55-3C28-40EF-9E31-A92D2E4017FF}" type="slidenum">
              <a:rPr lang="en-US" smtClean="0"/>
              <a:t>7</a:t>
            </a:fld>
            <a:endParaRPr lang="en-US" dirty="0"/>
          </a:p>
        </p:txBody>
      </p:sp>
      <p:sp>
        <p:nvSpPr>
          <p:cNvPr id="8" name="TextBox 7">
            <a:extLst>
              <a:ext uri="{FF2B5EF4-FFF2-40B4-BE49-F238E27FC236}">
                <a16:creationId xmlns:a16="http://schemas.microsoft.com/office/drawing/2014/main" id="{8872E9AD-9134-E462-9240-704A5A71EAE4}"/>
              </a:ext>
            </a:extLst>
          </p:cNvPr>
          <p:cNvSpPr txBox="1"/>
          <p:nvPr/>
        </p:nvSpPr>
        <p:spPr>
          <a:xfrm>
            <a:off x="1823633" y="1484596"/>
            <a:ext cx="10017071" cy="5028556"/>
          </a:xfrm>
          <a:prstGeom prst="rect">
            <a:avLst/>
          </a:prstGeom>
          <a:noFill/>
        </p:spPr>
        <p:txBody>
          <a:bodyPr wrap="square">
            <a:spAutoFit/>
          </a:bodyPr>
          <a:lstStyle/>
          <a:p>
            <a:pPr>
              <a:lnSpc>
                <a:spcPct val="150000"/>
              </a:lnSpc>
            </a:pPr>
            <a:r>
              <a:rPr lang="en-US" sz="1800" dirty="0">
                <a:latin typeface="Times New Roman" panose="02020603050405020304" pitchFamily="18" charset="0"/>
                <a:ea typeface="+mn-lt"/>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The high cost of software development and deployment.</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Complex design in terms of User Interface and User Experience (UI/UX Design)</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Fear of data security breach.</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Difficulty in migrating from manual processes, because both staff and patients are used to the manual processes and so are unable to speedily cope with the new system.</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Lack of IT-friendly medical personnel is also presenting several challenges.</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9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2063-4316-7435-6C62-857ADD0D3FD2}"/>
              </a:ext>
            </a:extLst>
          </p:cNvPr>
          <p:cNvSpPr>
            <a:spLocks noGrp="1"/>
          </p:cNvSpPr>
          <p:nvPr>
            <p:ph type="title"/>
          </p:nvPr>
        </p:nvSpPr>
        <p:spPr>
          <a:xfrm>
            <a:off x="685800" y="403952"/>
            <a:ext cx="8610600" cy="1293028"/>
          </a:xfrm>
        </p:spPr>
        <p:txBody>
          <a:bodyPr/>
          <a:lstStyle/>
          <a:p>
            <a:r>
              <a:rPr lang="en-US" sz="4000" kern="1200" dirty="0">
                <a:solidFill>
                  <a:srgbClr val="FFFFFF"/>
                </a:solidFill>
                <a:latin typeface="+mj-lt"/>
                <a:ea typeface="+mj-ea"/>
                <a:cs typeface="+mj-cs"/>
              </a:rPr>
              <a:t>PROJECT description</a:t>
            </a:r>
            <a:endParaRPr lang="en-US" dirty="0"/>
          </a:p>
        </p:txBody>
      </p:sp>
      <p:sp>
        <p:nvSpPr>
          <p:cNvPr id="3" name="Footer Placeholder 2">
            <a:extLst>
              <a:ext uri="{FF2B5EF4-FFF2-40B4-BE49-F238E27FC236}">
                <a16:creationId xmlns:a16="http://schemas.microsoft.com/office/drawing/2014/main" id="{B2218908-AD14-0E7A-9FBD-77A1516816B1}"/>
              </a:ext>
            </a:extLst>
          </p:cNvPr>
          <p:cNvSpPr>
            <a:spLocks noGrp="1"/>
          </p:cNvSpPr>
          <p:nvPr>
            <p:ph type="ftr" sz="quarter" idx="11"/>
          </p:nvPr>
        </p:nvSpPr>
        <p:spPr/>
        <p:txBody>
          <a:bodyPr/>
          <a:lstStyle/>
          <a:p>
            <a:r>
              <a:rPr lang="en-US"/>
              <a:t>CURA</a:t>
            </a:r>
            <a:endParaRPr lang="en-US" dirty="0"/>
          </a:p>
        </p:txBody>
      </p:sp>
      <p:sp>
        <p:nvSpPr>
          <p:cNvPr id="4" name="Slide Number Placeholder 3">
            <a:extLst>
              <a:ext uri="{FF2B5EF4-FFF2-40B4-BE49-F238E27FC236}">
                <a16:creationId xmlns:a16="http://schemas.microsoft.com/office/drawing/2014/main" id="{49338CC7-518C-A364-4E38-C5B90FA8507D}"/>
              </a:ext>
            </a:extLst>
          </p:cNvPr>
          <p:cNvSpPr>
            <a:spLocks noGrp="1"/>
          </p:cNvSpPr>
          <p:nvPr>
            <p:ph type="sldNum" sz="quarter" idx="12"/>
          </p:nvPr>
        </p:nvSpPr>
        <p:spPr/>
        <p:txBody>
          <a:bodyPr/>
          <a:lstStyle/>
          <a:p>
            <a:fld id="{A49DFD55-3C28-40EF-9E31-A92D2E4017FF}" type="slidenum">
              <a:rPr lang="en-US" smtClean="0"/>
              <a:t>8</a:t>
            </a:fld>
            <a:endParaRPr lang="en-US" dirty="0"/>
          </a:p>
        </p:txBody>
      </p:sp>
      <p:sp>
        <p:nvSpPr>
          <p:cNvPr id="5" name="TextBox 4">
            <a:extLst>
              <a:ext uri="{FF2B5EF4-FFF2-40B4-BE49-F238E27FC236}">
                <a16:creationId xmlns:a16="http://schemas.microsoft.com/office/drawing/2014/main" id="{122B4C63-8658-E0AE-F92B-C1956AC39B79}"/>
              </a:ext>
            </a:extLst>
          </p:cNvPr>
          <p:cNvSpPr txBox="1"/>
          <p:nvPr/>
        </p:nvSpPr>
        <p:spPr>
          <a:xfrm>
            <a:off x="1354291" y="1522211"/>
            <a:ext cx="9483418" cy="493981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ea typeface="+mn-lt"/>
                <a:cs typeface="Times New Roman" panose="02020603050405020304" pitchFamily="18" charset="0"/>
              </a:rPr>
              <a:t>              CURA helps to automate routine tasks, optimize staff coordination, improve communication, distribute the workload, store different types of information, and provide financial and HR management.</a:t>
            </a:r>
          </a:p>
          <a:p>
            <a:pPr algn="just">
              <a:lnSpc>
                <a:spcPct val="150000"/>
              </a:lnSpc>
            </a:pPr>
            <a:endParaRPr lang="en-US" dirty="0">
              <a:solidFill>
                <a:srgbClr val="2D3339"/>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ea typeface="+mn-lt"/>
                <a:cs typeface="Times New Roman" panose="02020603050405020304" pitchFamily="18" charset="0"/>
              </a:rPr>
              <a:t>              A hospital management system (HMS) is a tool that collects data about patients, doctors, staff, hospital administrative details in one software. One of the biggest advantages of developing a hospital management system is that it makes the whole process paperless. </a:t>
            </a:r>
          </a:p>
          <a:p>
            <a:pPr algn="just">
              <a:lnSpc>
                <a:spcPct val="150000"/>
              </a:lnSpc>
            </a:pPr>
            <a:endParaRPr lang="en-US" dirty="0">
              <a:solidFill>
                <a:srgbClr val="2D3339"/>
              </a:solidFill>
              <a:latin typeface="Times New Roman" panose="02020603050405020304" pitchFamily="18" charset="0"/>
              <a:ea typeface="+mn-lt"/>
              <a:cs typeface="Times New Roman" panose="02020603050405020304" pitchFamily="18" charset="0"/>
            </a:endParaRPr>
          </a:p>
          <a:p>
            <a:pPr algn="just">
              <a:lnSpc>
                <a:spcPct val="150000"/>
              </a:lnSpc>
            </a:pPr>
            <a:r>
              <a:rPr lang="en-US" dirty="0">
                <a:latin typeface="Times New Roman" panose="02020603050405020304" pitchFamily="18" charset="0"/>
                <a:ea typeface="+mn-lt"/>
                <a:cs typeface="Times New Roman" panose="02020603050405020304" pitchFamily="18" charset="0"/>
              </a:rPr>
              <a:t>              Finances are another essential side of the hospitals. Apart from administrative, operational, and medical services, healthcare units must cope with billing and insurance operations. Integrating a financial system into a medical organization is vital for its sustainable financial performance. </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4767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8536277" y="673240"/>
            <a:ext cx="3031524" cy="3446373"/>
          </a:xfrm>
          <a:noFill/>
          <a:ln w="19050">
            <a:noFill/>
            <a:prstDash val="dash"/>
          </a:ln>
        </p:spPr>
        <p:txBody>
          <a:bodyPr>
            <a:normAutofit/>
          </a:bodyPr>
          <a:lstStyle/>
          <a:p>
            <a:r>
              <a:rPr lang="en-US" sz="4400"/>
              <a:t>Personas</a:t>
            </a:r>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srcRect l="4031" r="28198"/>
          <a:stretch/>
        </p:blipFill>
        <p:spPr>
          <a:xfrm>
            <a:off x="471999" y="488844"/>
            <a:ext cx="3763204" cy="3526040"/>
          </a:xfrm>
          <a:prstGeom prst="rect">
            <a:avLst/>
          </a:prstGeom>
        </p:spPr>
      </p:pic>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9964" r="14967" b="3"/>
          <a:stretch/>
        </p:blipFill>
        <p:spPr>
          <a:xfrm>
            <a:off x="4401832" y="2669286"/>
            <a:ext cx="3060318" cy="3709330"/>
          </a:xfrm>
          <a:prstGeom prst="rect">
            <a:avLst/>
          </a:prstGeom>
        </p:spPr>
      </p:pic>
      <p:sp>
        <p:nvSpPr>
          <p:cNvPr id="6" name="TextBox 5">
            <a:extLst>
              <a:ext uri="{FF2B5EF4-FFF2-40B4-BE49-F238E27FC236}">
                <a16:creationId xmlns:a16="http://schemas.microsoft.com/office/drawing/2014/main" id="{670C76D4-71F7-D7D3-7180-C21AE94AD31E}"/>
              </a:ext>
            </a:extLst>
          </p:cNvPr>
          <p:cNvSpPr txBox="1"/>
          <p:nvPr/>
        </p:nvSpPr>
        <p:spPr>
          <a:xfrm>
            <a:off x="873888" y="6138324"/>
            <a:ext cx="6099858" cy="230832"/>
          </a:xfrm>
          <a:prstGeom prst="rect">
            <a:avLst/>
          </a:prstGeom>
          <a:noFill/>
        </p:spPr>
        <p:txBody>
          <a:bodyPr wrap="square">
            <a:spAutoFit/>
          </a:bodyPr>
          <a:lstStyle/>
          <a:p>
            <a:r>
              <a:rPr lang="en-US" sz="900" dirty="0"/>
              <a:t>CURA</a:t>
            </a:r>
          </a:p>
        </p:txBody>
      </p:sp>
    </p:spTree>
    <p:extLst>
      <p:ext uri="{BB962C8B-B14F-4D97-AF65-F5344CB8AC3E}">
        <p14:creationId xmlns:p14="http://schemas.microsoft.com/office/powerpoint/2010/main" val="403270163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{588FD0E1-9B1F-834B-8BA7-950F7DE9566F}tf10001079</Template>
  <TotalTime>6416</TotalTime>
  <Words>2348</Words>
  <Application>Microsoft Office PowerPoint</Application>
  <PresentationFormat>Widescreen</PresentationFormat>
  <Paragraphs>423</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 Gothic</vt:lpstr>
      <vt:lpstr>Tenorite</vt:lpstr>
      <vt:lpstr>Times New Roman</vt:lpstr>
      <vt:lpstr>Wingdings</vt:lpstr>
      <vt:lpstr>Vapor Trail</vt:lpstr>
      <vt:lpstr>CURA-HMS</vt:lpstr>
      <vt:lpstr>AGENDA</vt:lpstr>
      <vt:lpstr>AGENDA</vt:lpstr>
      <vt:lpstr>Improvements FROM PROFESSOR FEEDBACK</vt:lpstr>
      <vt:lpstr>MEET OUR TEAM</vt:lpstr>
      <vt:lpstr>MEET OUR TEAM</vt:lpstr>
      <vt:lpstr>PROBLEM STATEMENT</vt:lpstr>
      <vt:lpstr>PROJECT description</vt:lpstr>
      <vt:lpstr>Personas</vt:lpstr>
      <vt:lpstr>Persona 1</vt:lpstr>
      <vt:lpstr>Persona 2</vt:lpstr>
      <vt:lpstr>Persona 3</vt:lpstr>
      <vt:lpstr>Minimum viable product</vt:lpstr>
      <vt:lpstr>PowerPoint Presentation</vt:lpstr>
      <vt:lpstr>ALGORITHM</vt:lpstr>
      <vt:lpstr>ArchitecturAL Diagram</vt:lpstr>
      <vt:lpstr>PowerPoint Presentation</vt:lpstr>
      <vt:lpstr>PowerPoint Presentation</vt:lpstr>
      <vt:lpstr>PowerPoint Presentation</vt:lpstr>
      <vt:lpstr>SPRINT4  RECAP</vt:lpstr>
      <vt:lpstr>SPRINT 5 VS SPRINT 6</vt:lpstr>
      <vt:lpstr>PowerPoint Presentation</vt:lpstr>
      <vt:lpstr>PRODUCT BACKLOG</vt:lpstr>
      <vt:lpstr>Sprint BACKLOG</vt:lpstr>
      <vt:lpstr>Sprint BACKLOG 5</vt:lpstr>
      <vt:lpstr>USER STORIES AND ACCEPTANCE CRITERIA</vt:lpstr>
      <vt:lpstr>PowerPoint Presentation</vt:lpstr>
      <vt:lpstr>PowerPoint Presentation</vt:lpstr>
      <vt:lpstr>PowerPoint Presentation</vt:lpstr>
      <vt:lpstr>TEST CASES</vt:lpstr>
      <vt:lpstr>TEST CASES</vt:lpstr>
      <vt:lpstr>TEST CASES</vt:lpstr>
      <vt:lpstr>stories Completed and not Completed</vt:lpstr>
      <vt:lpstr>METRICS</vt:lpstr>
      <vt:lpstr>PowerPoint Presentation</vt:lpstr>
      <vt:lpstr>PowerPoint Presentation</vt:lpstr>
      <vt:lpstr>PowerPoint Presentation</vt:lpstr>
      <vt:lpstr>    </vt:lpstr>
      <vt:lpstr>Sprint 6</vt:lpstr>
      <vt:lpstr>Stories planned for Sprint 6</vt:lpstr>
      <vt:lpstr>PowerPoint Presentation</vt:lpstr>
      <vt:lpstr>PowerPoint Presentation</vt:lpstr>
      <vt:lpstr>PowerPoint Presentation</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Sai Tej Koribilli</cp:lastModifiedBy>
  <cp:revision>480</cp:revision>
  <dcterms:created xsi:type="dcterms:W3CDTF">2022-11-15T01:54:28Z</dcterms:created>
  <dcterms:modified xsi:type="dcterms:W3CDTF">2023-02-07T23:22:48Z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